
<file path=[Content_Types].xml><?xml version="1.0" encoding="utf-8"?>
<Types xmlns="http://schemas.openxmlformats.org/package/2006/content-types">
  <Default Extension="fntdata" ContentType="application/x-fontdata"/>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1"/>
  </p:notesMasterIdLst>
  <p:sldIdLst>
    <p:sldId id="266" r:id="rId2"/>
    <p:sldId id="268" r:id="rId3"/>
    <p:sldId id="267" r:id="rId4"/>
    <p:sldId id="269" r:id="rId5"/>
    <p:sldId id="270" r:id="rId6"/>
    <p:sldId id="295" r:id="rId7"/>
    <p:sldId id="277" r:id="rId8"/>
    <p:sldId id="297" r:id="rId9"/>
    <p:sldId id="298" r:id="rId10"/>
    <p:sldId id="278" r:id="rId11"/>
    <p:sldId id="284" r:id="rId12"/>
    <p:sldId id="271" r:id="rId13"/>
    <p:sldId id="272" r:id="rId14"/>
    <p:sldId id="274" r:id="rId15"/>
    <p:sldId id="275" r:id="rId16"/>
    <p:sldId id="276" r:id="rId17"/>
    <p:sldId id="280" r:id="rId18"/>
    <p:sldId id="285" r:id="rId19"/>
    <p:sldId id="286" r:id="rId20"/>
    <p:sldId id="290" r:id="rId21"/>
    <p:sldId id="293" r:id="rId22"/>
    <p:sldId id="287" r:id="rId23"/>
    <p:sldId id="294" r:id="rId24"/>
    <p:sldId id="289" r:id="rId25"/>
    <p:sldId id="288" r:id="rId26"/>
    <p:sldId id="299" r:id="rId27"/>
    <p:sldId id="265" r:id="rId28"/>
    <p:sldId id="291" r:id="rId29"/>
    <p:sldId id="279" r:id="rId30"/>
    <p:sldId id="273" r:id="rId31"/>
    <p:sldId id="257" r:id="rId32"/>
    <p:sldId id="256" r:id="rId33"/>
    <p:sldId id="258" r:id="rId34"/>
    <p:sldId id="259" r:id="rId35"/>
    <p:sldId id="260" r:id="rId36"/>
    <p:sldId id="261" r:id="rId37"/>
    <p:sldId id="262" r:id="rId38"/>
    <p:sldId id="263" r:id="rId39"/>
    <p:sldId id="264" r:id="rId40"/>
  </p:sldIdLst>
  <p:sldSz cx="14630400" cy="8229600"/>
  <p:notesSz cx="8229600" cy="14630400"/>
  <p:embeddedFontLst>
    <p:embeddedFont>
      <p:font typeface="Alice" pitchFamily="2" charset="0"/>
      <p:regular r:id="rId42"/>
    </p:embeddedFont>
    <p:embeddedFont>
      <p:font typeface="Century Schoolbook" panose="02040604050505020304" pitchFamily="18" charset="0"/>
      <p:regular r:id="rId43"/>
      <p:bold r:id="rId44"/>
      <p:italic r:id="rId45"/>
      <p:boldItalic r:id="rId46"/>
    </p:embeddedFont>
    <p:embeddedFont>
      <p:font typeface="DM Sans Semi Bold" pitchFamily="2" charset="77"/>
      <p:regular r:id="rId47"/>
      <p:bold r:id="rId48"/>
      <p:italic r:id="rId49"/>
      <p:boldItalic r:id="rId50"/>
    </p:embeddedFont>
    <p:embeddedFont>
      <p:font typeface="Fira Sans Extra Condensed" panose="020B0403050000020004" pitchFamily="34" charset="0"/>
      <p:regular r:id="rId51"/>
      <p:bold r:id="rId52"/>
    </p:embeddedFont>
    <p:embeddedFont>
      <p:font typeface="Fira Sans Extra Condensed Medium" panose="020B0603050000020004" pitchFamily="34" charset="0"/>
      <p:regular r:id="rId53"/>
      <p:bold r:id="rId54"/>
      <p:italic r:id="rId55"/>
      <p:boldItalic r:id="rId56"/>
    </p:embeddedFont>
    <p:embeddedFont>
      <p:font typeface="Inter Medium" panose="02000503000000020004" pitchFamily="2" charset="0"/>
      <p:regular r:id="rId57"/>
      <p:bold r:id="rId58"/>
      <p:italic r:id="rId59"/>
      <p:boldItalic r:id="rId60"/>
    </p:embeddedFont>
    <p:embeddedFont>
      <p:font typeface="Lora" pitchFamily="2" charset="77"/>
      <p:regular r:id="rId61"/>
      <p:bold r:id="rId62"/>
      <p:italic r:id="rId63"/>
      <p:boldItalic r:id="rId64"/>
    </p:embeddedFont>
    <p:embeddedFont>
      <p:font typeface="Raleway" pitchFamily="2" charset="77"/>
      <p:regular r:id="rId65"/>
      <p:bold r:id="rId66"/>
      <p:italic r:id="rId67"/>
      <p:boldItalic r:id="rId68"/>
    </p:embeddedFont>
    <p:embeddedFont>
      <p:font typeface="Roboto" panose="02000000000000000000" pitchFamily="2" charset="0"/>
      <p:regular r:id="rId69"/>
      <p: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5F5"/>
    <a:srgbClr val="1D4F10"/>
    <a:srgbClr val="15360D"/>
    <a:srgbClr val="FEFEF9"/>
    <a:srgbClr val="D3F4F3"/>
    <a:srgbClr val="E3F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6197"/>
  </p:normalViewPr>
  <p:slideViewPr>
    <p:cSldViewPr snapToGrid="0" snapToObjects="1">
      <p:cViewPr>
        <p:scale>
          <a:sx n="85" d="100"/>
          <a:sy n="85" d="100"/>
        </p:scale>
        <p:origin x="-672" y="6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5C077-6B04-C348-8D9D-F9DB045D676E}" type="doc">
      <dgm:prSet loTypeId="urn:microsoft.com/office/officeart/2009/3/layout/HorizontalOrganizationChart" loCatId="" qsTypeId="urn:microsoft.com/office/officeart/2005/8/quickstyle/simple4" qsCatId="simple" csTypeId="urn:microsoft.com/office/officeart/2005/8/colors/colorful5" csCatId="colorful" phldr="1"/>
      <dgm:spPr/>
      <dgm:t>
        <a:bodyPr/>
        <a:lstStyle/>
        <a:p>
          <a:endParaRPr lang="en-GB"/>
        </a:p>
      </dgm:t>
    </dgm:pt>
    <dgm:pt modelId="{2D7EF49B-165A-9F4F-9398-B11CB58DE926}">
      <dgm:prSet custT="1"/>
      <dgm:spPr/>
      <dgm:t>
        <a:bodyPr/>
        <a:lstStyle/>
        <a:p>
          <a:r>
            <a:rPr lang="en-IN" sz="1600" b="1"/>
            <a:t>Seed Round Allocation (₹622.5L):</a:t>
          </a:r>
          <a:endParaRPr lang="en-IN" sz="1600"/>
        </a:p>
      </dgm:t>
    </dgm:pt>
    <dgm:pt modelId="{6FD66C2C-A8F4-0C4B-9A62-C92C1E4CC7E9}" type="parTrans" cxnId="{0CA02EA0-A1CE-AC4F-B40E-FBB665681767}">
      <dgm:prSet/>
      <dgm:spPr/>
      <dgm:t>
        <a:bodyPr/>
        <a:lstStyle/>
        <a:p>
          <a:endParaRPr lang="en-GB" sz="1600"/>
        </a:p>
      </dgm:t>
    </dgm:pt>
    <dgm:pt modelId="{42A54DD7-864B-0E46-9EF4-18A88CB25559}" type="sibTrans" cxnId="{0CA02EA0-A1CE-AC4F-B40E-FBB665681767}">
      <dgm:prSet/>
      <dgm:spPr/>
      <dgm:t>
        <a:bodyPr/>
        <a:lstStyle/>
        <a:p>
          <a:endParaRPr lang="en-GB" sz="1600"/>
        </a:p>
      </dgm:t>
    </dgm:pt>
    <dgm:pt modelId="{A3871834-120D-7549-A0D9-3AACBFD6728F}">
      <dgm:prSet custT="1"/>
      <dgm:spPr/>
      <dgm:t>
        <a:bodyPr/>
        <a:lstStyle/>
        <a:p>
          <a:r>
            <a:rPr lang="en-IN" sz="1600" dirty="0"/>
            <a:t>Product Development: ₹249.0L (40%)</a:t>
          </a:r>
        </a:p>
      </dgm:t>
    </dgm:pt>
    <dgm:pt modelId="{6FA9E811-4151-AA40-AAF0-C2460AC1A103}" type="parTrans" cxnId="{7F711B12-6FDE-654D-B2EF-9ADD2445D8B9}">
      <dgm:prSet/>
      <dgm:spPr/>
      <dgm:t>
        <a:bodyPr/>
        <a:lstStyle/>
        <a:p>
          <a:endParaRPr lang="en-GB" sz="1600"/>
        </a:p>
      </dgm:t>
    </dgm:pt>
    <dgm:pt modelId="{0F7CFED7-B04A-CD44-8417-B834B828C4AA}" type="sibTrans" cxnId="{7F711B12-6FDE-654D-B2EF-9ADD2445D8B9}">
      <dgm:prSet/>
      <dgm:spPr/>
      <dgm:t>
        <a:bodyPr/>
        <a:lstStyle/>
        <a:p>
          <a:endParaRPr lang="en-GB" sz="1600"/>
        </a:p>
      </dgm:t>
    </dgm:pt>
    <dgm:pt modelId="{0A093575-3340-9644-989B-69CB7FC3EB6D}">
      <dgm:prSet custT="1"/>
      <dgm:spPr/>
      <dgm:t>
        <a:bodyPr/>
        <a:lstStyle/>
        <a:p>
          <a:r>
            <a:rPr lang="en-IN" sz="1600" dirty="0"/>
            <a:t>Initial Production: ₹217.9L (35%)</a:t>
          </a:r>
        </a:p>
      </dgm:t>
    </dgm:pt>
    <dgm:pt modelId="{3861A669-9AE7-A444-8FAF-4058B12459DC}" type="parTrans" cxnId="{318E5E43-27A5-2644-AD07-E73B7D9F5907}">
      <dgm:prSet/>
      <dgm:spPr/>
      <dgm:t>
        <a:bodyPr/>
        <a:lstStyle/>
        <a:p>
          <a:endParaRPr lang="en-GB" sz="1600"/>
        </a:p>
      </dgm:t>
    </dgm:pt>
    <dgm:pt modelId="{E4CBECD3-FEF6-7B45-BB29-5A5C58662441}" type="sibTrans" cxnId="{318E5E43-27A5-2644-AD07-E73B7D9F5907}">
      <dgm:prSet/>
      <dgm:spPr/>
      <dgm:t>
        <a:bodyPr/>
        <a:lstStyle/>
        <a:p>
          <a:endParaRPr lang="en-GB" sz="1600"/>
        </a:p>
      </dgm:t>
    </dgm:pt>
    <dgm:pt modelId="{D61D8A7A-8487-8149-BE9A-08774F44AC89}">
      <dgm:prSet custT="1"/>
      <dgm:spPr/>
      <dgm:t>
        <a:bodyPr/>
        <a:lstStyle/>
        <a:p>
          <a:r>
            <a:rPr lang="en-IN" sz="1600" dirty="0"/>
            <a:t>Team &amp; Operations: ₹93.4L (15%)</a:t>
          </a:r>
        </a:p>
      </dgm:t>
    </dgm:pt>
    <dgm:pt modelId="{F2CBE9AB-4084-BF4B-BD0A-32085B398340}" type="parTrans" cxnId="{1901D254-2200-124E-BD8D-D0E349EFEADA}">
      <dgm:prSet/>
      <dgm:spPr/>
      <dgm:t>
        <a:bodyPr/>
        <a:lstStyle/>
        <a:p>
          <a:endParaRPr lang="en-GB" sz="1600"/>
        </a:p>
      </dgm:t>
    </dgm:pt>
    <dgm:pt modelId="{9CC52498-569B-B041-A7F6-5405048ECCC4}" type="sibTrans" cxnId="{1901D254-2200-124E-BD8D-D0E349EFEADA}">
      <dgm:prSet/>
      <dgm:spPr/>
      <dgm:t>
        <a:bodyPr/>
        <a:lstStyle/>
        <a:p>
          <a:endParaRPr lang="en-GB" sz="1600"/>
        </a:p>
      </dgm:t>
    </dgm:pt>
    <dgm:pt modelId="{DF335B80-C3B1-8540-BF93-334F02F67D62}">
      <dgm:prSet custT="1"/>
      <dgm:spPr/>
      <dgm:t>
        <a:bodyPr/>
        <a:lstStyle/>
        <a:p>
          <a:r>
            <a:rPr lang="en-IN" sz="1600" dirty="0"/>
            <a:t>Marketing &amp; Sales: ₹62.3L (10%)</a:t>
          </a:r>
        </a:p>
      </dgm:t>
    </dgm:pt>
    <dgm:pt modelId="{D774DCDE-4595-204E-93D4-B9B215C5A85D}" type="parTrans" cxnId="{35C997BA-7C8C-054A-8EB7-3999F3009108}">
      <dgm:prSet/>
      <dgm:spPr/>
      <dgm:t>
        <a:bodyPr/>
        <a:lstStyle/>
        <a:p>
          <a:endParaRPr lang="en-GB" sz="1600"/>
        </a:p>
      </dgm:t>
    </dgm:pt>
    <dgm:pt modelId="{401A5F34-15B8-3C4E-9237-EE8BB1CBE205}" type="sibTrans" cxnId="{35C997BA-7C8C-054A-8EB7-3999F3009108}">
      <dgm:prSet/>
      <dgm:spPr/>
      <dgm:t>
        <a:bodyPr/>
        <a:lstStyle/>
        <a:p>
          <a:endParaRPr lang="en-GB" sz="1600"/>
        </a:p>
      </dgm:t>
    </dgm:pt>
    <dgm:pt modelId="{5FC46990-441A-0B4D-A564-A83D31014E9F}" type="pres">
      <dgm:prSet presAssocID="{3525C077-6B04-C348-8D9D-F9DB045D676E}" presName="hierChild1" presStyleCnt="0">
        <dgm:presLayoutVars>
          <dgm:orgChart val="1"/>
          <dgm:chPref val="1"/>
          <dgm:dir/>
          <dgm:animOne val="branch"/>
          <dgm:animLvl val="lvl"/>
          <dgm:resizeHandles/>
        </dgm:presLayoutVars>
      </dgm:prSet>
      <dgm:spPr/>
    </dgm:pt>
    <dgm:pt modelId="{EDEEA32B-DE88-F143-8E67-0D3F2F0C1A54}" type="pres">
      <dgm:prSet presAssocID="{2D7EF49B-165A-9F4F-9398-B11CB58DE926}" presName="hierRoot1" presStyleCnt="0">
        <dgm:presLayoutVars>
          <dgm:hierBranch val="init"/>
        </dgm:presLayoutVars>
      </dgm:prSet>
      <dgm:spPr/>
    </dgm:pt>
    <dgm:pt modelId="{8ECD913B-E029-5F4B-84BB-CECD94FBA9BB}" type="pres">
      <dgm:prSet presAssocID="{2D7EF49B-165A-9F4F-9398-B11CB58DE926}" presName="rootComposite1" presStyleCnt="0"/>
      <dgm:spPr/>
    </dgm:pt>
    <dgm:pt modelId="{972C6F47-B79F-EE4D-A4C3-E4F481C93A15}" type="pres">
      <dgm:prSet presAssocID="{2D7EF49B-165A-9F4F-9398-B11CB58DE926}" presName="rootText1" presStyleLbl="node0" presStyleIdx="0" presStyleCnt="1">
        <dgm:presLayoutVars>
          <dgm:chPref val="3"/>
        </dgm:presLayoutVars>
      </dgm:prSet>
      <dgm:spPr/>
    </dgm:pt>
    <dgm:pt modelId="{9B1B04D8-09A4-564B-81E8-8E7769E45B58}" type="pres">
      <dgm:prSet presAssocID="{2D7EF49B-165A-9F4F-9398-B11CB58DE926}" presName="rootConnector1" presStyleLbl="node1" presStyleIdx="0" presStyleCnt="0"/>
      <dgm:spPr/>
    </dgm:pt>
    <dgm:pt modelId="{EF545A75-70CB-D348-B013-6504293737B5}" type="pres">
      <dgm:prSet presAssocID="{2D7EF49B-165A-9F4F-9398-B11CB58DE926}" presName="hierChild2" presStyleCnt="0"/>
      <dgm:spPr/>
    </dgm:pt>
    <dgm:pt modelId="{69DB30AA-1984-4944-86A6-9752E54AC461}" type="pres">
      <dgm:prSet presAssocID="{6FA9E811-4151-AA40-AAF0-C2460AC1A103}" presName="Name64" presStyleLbl="parChTrans1D2" presStyleIdx="0" presStyleCnt="4"/>
      <dgm:spPr/>
    </dgm:pt>
    <dgm:pt modelId="{9609FDC6-E791-1941-B3B8-0BCCDA0C6E86}" type="pres">
      <dgm:prSet presAssocID="{A3871834-120D-7549-A0D9-3AACBFD6728F}" presName="hierRoot2" presStyleCnt="0">
        <dgm:presLayoutVars>
          <dgm:hierBranch val="init"/>
        </dgm:presLayoutVars>
      </dgm:prSet>
      <dgm:spPr/>
    </dgm:pt>
    <dgm:pt modelId="{E97B2AD5-69D9-BB45-9C8B-1E30DB636E59}" type="pres">
      <dgm:prSet presAssocID="{A3871834-120D-7549-A0D9-3AACBFD6728F}" presName="rootComposite" presStyleCnt="0"/>
      <dgm:spPr/>
    </dgm:pt>
    <dgm:pt modelId="{A9BB759B-59DF-7345-B7A4-C6F238559CB0}" type="pres">
      <dgm:prSet presAssocID="{A3871834-120D-7549-A0D9-3AACBFD6728F}" presName="rootText" presStyleLbl="node2" presStyleIdx="0" presStyleCnt="4">
        <dgm:presLayoutVars>
          <dgm:chPref val="3"/>
        </dgm:presLayoutVars>
      </dgm:prSet>
      <dgm:spPr/>
    </dgm:pt>
    <dgm:pt modelId="{02AFF77B-09A5-AC49-90D4-67D1C1968833}" type="pres">
      <dgm:prSet presAssocID="{A3871834-120D-7549-A0D9-3AACBFD6728F}" presName="rootConnector" presStyleLbl="node2" presStyleIdx="0" presStyleCnt="4"/>
      <dgm:spPr/>
    </dgm:pt>
    <dgm:pt modelId="{82B439AB-5427-734A-8404-98881B9F9B62}" type="pres">
      <dgm:prSet presAssocID="{A3871834-120D-7549-A0D9-3AACBFD6728F}" presName="hierChild4" presStyleCnt="0"/>
      <dgm:spPr/>
    </dgm:pt>
    <dgm:pt modelId="{F7FF8CD0-5720-3945-A5FB-0B4AE5F0832F}" type="pres">
      <dgm:prSet presAssocID="{A3871834-120D-7549-A0D9-3AACBFD6728F}" presName="hierChild5" presStyleCnt="0"/>
      <dgm:spPr/>
    </dgm:pt>
    <dgm:pt modelId="{562B3CFD-E3D9-4540-BD4C-D7D3AC90F4ED}" type="pres">
      <dgm:prSet presAssocID="{3861A669-9AE7-A444-8FAF-4058B12459DC}" presName="Name64" presStyleLbl="parChTrans1D2" presStyleIdx="1" presStyleCnt="4"/>
      <dgm:spPr/>
    </dgm:pt>
    <dgm:pt modelId="{5EEC0E73-9BDA-ED4F-B179-86225EECF31E}" type="pres">
      <dgm:prSet presAssocID="{0A093575-3340-9644-989B-69CB7FC3EB6D}" presName="hierRoot2" presStyleCnt="0">
        <dgm:presLayoutVars>
          <dgm:hierBranch val="init"/>
        </dgm:presLayoutVars>
      </dgm:prSet>
      <dgm:spPr/>
    </dgm:pt>
    <dgm:pt modelId="{5578B66E-BF3A-AD49-BCE7-2630FE084618}" type="pres">
      <dgm:prSet presAssocID="{0A093575-3340-9644-989B-69CB7FC3EB6D}" presName="rootComposite" presStyleCnt="0"/>
      <dgm:spPr/>
    </dgm:pt>
    <dgm:pt modelId="{5A86E602-5CEF-0144-BEA9-4080CB406033}" type="pres">
      <dgm:prSet presAssocID="{0A093575-3340-9644-989B-69CB7FC3EB6D}" presName="rootText" presStyleLbl="node2" presStyleIdx="1" presStyleCnt="4">
        <dgm:presLayoutVars>
          <dgm:chPref val="3"/>
        </dgm:presLayoutVars>
      </dgm:prSet>
      <dgm:spPr/>
    </dgm:pt>
    <dgm:pt modelId="{16807201-BDF5-5041-8E7E-2AE32552EDE9}" type="pres">
      <dgm:prSet presAssocID="{0A093575-3340-9644-989B-69CB7FC3EB6D}" presName="rootConnector" presStyleLbl="node2" presStyleIdx="1" presStyleCnt="4"/>
      <dgm:spPr/>
    </dgm:pt>
    <dgm:pt modelId="{62D32574-0D0E-0E40-9647-BFB526A13620}" type="pres">
      <dgm:prSet presAssocID="{0A093575-3340-9644-989B-69CB7FC3EB6D}" presName="hierChild4" presStyleCnt="0"/>
      <dgm:spPr/>
    </dgm:pt>
    <dgm:pt modelId="{99C55DD5-92A0-834F-84FF-BB54981C5CA8}" type="pres">
      <dgm:prSet presAssocID="{0A093575-3340-9644-989B-69CB7FC3EB6D}" presName="hierChild5" presStyleCnt="0"/>
      <dgm:spPr/>
    </dgm:pt>
    <dgm:pt modelId="{38468D64-0711-C242-A3D1-4E5D84EC7D92}" type="pres">
      <dgm:prSet presAssocID="{F2CBE9AB-4084-BF4B-BD0A-32085B398340}" presName="Name64" presStyleLbl="parChTrans1D2" presStyleIdx="2" presStyleCnt="4"/>
      <dgm:spPr/>
    </dgm:pt>
    <dgm:pt modelId="{29FB4452-7092-104B-B25F-932C0EA37AAE}" type="pres">
      <dgm:prSet presAssocID="{D61D8A7A-8487-8149-BE9A-08774F44AC89}" presName="hierRoot2" presStyleCnt="0">
        <dgm:presLayoutVars>
          <dgm:hierBranch val="init"/>
        </dgm:presLayoutVars>
      </dgm:prSet>
      <dgm:spPr/>
    </dgm:pt>
    <dgm:pt modelId="{1301C2E7-765F-8141-8C72-A4DD6E811E8B}" type="pres">
      <dgm:prSet presAssocID="{D61D8A7A-8487-8149-BE9A-08774F44AC89}" presName="rootComposite" presStyleCnt="0"/>
      <dgm:spPr/>
    </dgm:pt>
    <dgm:pt modelId="{71D8014A-3CCA-F248-90D1-18A9F5840FFE}" type="pres">
      <dgm:prSet presAssocID="{D61D8A7A-8487-8149-BE9A-08774F44AC89}" presName="rootText" presStyleLbl="node2" presStyleIdx="2" presStyleCnt="4">
        <dgm:presLayoutVars>
          <dgm:chPref val="3"/>
        </dgm:presLayoutVars>
      </dgm:prSet>
      <dgm:spPr/>
    </dgm:pt>
    <dgm:pt modelId="{AF7C77AB-DB5B-224C-A50F-6FD23160A5C6}" type="pres">
      <dgm:prSet presAssocID="{D61D8A7A-8487-8149-BE9A-08774F44AC89}" presName="rootConnector" presStyleLbl="node2" presStyleIdx="2" presStyleCnt="4"/>
      <dgm:spPr/>
    </dgm:pt>
    <dgm:pt modelId="{9BE71253-91FB-8941-B6EC-8BFF1F9ADA1E}" type="pres">
      <dgm:prSet presAssocID="{D61D8A7A-8487-8149-BE9A-08774F44AC89}" presName="hierChild4" presStyleCnt="0"/>
      <dgm:spPr/>
    </dgm:pt>
    <dgm:pt modelId="{0FEAD16C-F3FC-C34D-BC87-20769A4B1970}" type="pres">
      <dgm:prSet presAssocID="{D61D8A7A-8487-8149-BE9A-08774F44AC89}" presName="hierChild5" presStyleCnt="0"/>
      <dgm:spPr/>
    </dgm:pt>
    <dgm:pt modelId="{C8FA9FAF-90AF-8B4B-BFA4-5DF81004636E}" type="pres">
      <dgm:prSet presAssocID="{D774DCDE-4595-204E-93D4-B9B215C5A85D}" presName="Name64" presStyleLbl="parChTrans1D2" presStyleIdx="3" presStyleCnt="4"/>
      <dgm:spPr/>
    </dgm:pt>
    <dgm:pt modelId="{8314AA0E-5E85-5D42-AEC0-11C454F502FF}" type="pres">
      <dgm:prSet presAssocID="{DF335B80-C3B1-8540-BF93-334F02F67D62}" presName="hierRoot2" presStyleCnt="0">
        <dgm:presLayoutVars>
          <dgm:hierBranch val="init"/>
        </dgm:presLayoutVars>
      </dgm:prSet>
      <dgm:spPr/>
    </dgm:pt>
    <dgm:pt modelId="{8F1F1378-1444-344D-B598-16CE3D4231CA}" type="pres">
      <dgm:prSet presAssocID="{DF335B80-C3B1-8540-BF93-334F02F67D62}" presName="rootComposite" presStyleCnt="0"/>
      <dgm:spPr/>
    </dgm:pt>
    <dgm:pt modelId="{9D270E08-9839-C84A-9152-7BF5F847E9C7}" type="pres">
      <dgm:prSet presAssocID="{DF335B80-C3B1-8540-BF93-334F02F67D62}" presName="rootText" presStyleLbl="node2" presStyleIdx="3" presStyleCnt="4">
        <dgm:presLayoutVars>
          <dgm:chPref val="3"/>
        </dgm:presLayoutVars>
      </dgm:prSet>
      <dgm:spPr/>
    </dgm:pt>
    <dgm:pt modelId="{4E8C4CB3-E242-4140-9AAE-E6A7163FDCCC}" type="pres">
      <dgm:prSet presAssocID="{DF335B80-C3B1-8540-BF93-334F02F67D62}" presName="rootConnector" presStyleLbl="node2" presStyleIdx="3" presStyleCnt="4"/>
      <dgm:spPr/>
    </dgm:pt>
    <dgm:pt modelId="{5AACC386-431F-334C-A56B-8533582495C2}" type="pres">
      <dgm:prSet presAssocID="{DF335B80-C3B1-8540-BF93-334F02F67D62}" presName="hierChild4" presStyleCnt="0"/>
      <dgm:spPr/>
    </dgm:pt>
    <dgm:pt modelId="{4129E82E-642C-0546-AEA8-DDDE8F20FC53}" type="pres">
      <dgm:prSet presAssocID="{DF335B80-C3B1-8540-BF93-334F02F67D62}" presName="hierChild5" presStyleCnt="0"/>
      <dgm:spPr/>
    </dgm:pt>
    <dgm:pt modelId="{39D7ECEB-06A1-D848-BADD-9391C6367AC5}" type="pres">
      <dgm:prSet presAssocID="{2D7EF49B-165A-9F4F-9398-B11CB58DE926}" presName="hierChild3" presStyleCnt="0"/>
      <dgm:spPr/>
    </dgm:pt>
  </dgm:ptLst>
  <dgm:cxnLst>
    <dgm:cxn modelId="{9C804900-8977-0149-B0A1-9F9FA8B0EC62}" type="presOf" srcId="{F2CBE9AB-4084-BF4B-BD0A-32085B398340}" destId="{38468D64-0711-C242-A3D1-4E5D84EC7D92}" srcOrd="0" destOrd="0" presId="urn:microsoft.com/office/officeart/2009/3/layout/HorizontalOrganizationChart"/>
    <dgm:cxn modelId="{B622A207-927F-E940-91A4-7A574B50E0A4}" type="presOf" srcId="{DF335B80-C3B1-8540-BF93-334F02F67D62}" destId="{4E8C4CB3-E242-4140-9AAE-E6A7163FDCCC}" srcOrd="1" destOrd="0" presId="urn:microsoft.com/office/officeart/2009/3/layout/HorizontalOrganizationChart"/>
    <dgm:cxn modelId="{7F711B12-6FDE-654D-B2EF-9ADD2445D8B9}" srcId="{2D7EF49B-165A-9F4F-9398-B11CB58DE926}" destId="{A3871834-120D-7549-A0D9-3AACBFD6728F}" srcOrd="0" destOrd="0" parTransId="{6FA9E811-4151-AA40-AAF0-C2460AC1A103}" sibTransId="{0F7CFED7-B04A-CD44-8417-B834B828C4AA}"/>
    <dgm:cxn modelId="{B06AD622-FA34-5C44-AF3F-D094EAAB4C06}" type="presOf" srcId="{6FA9E811-4151-AA40-AAF0-C2460AC1A103}" destId="{69DB30AA-1984-4944-86A6-9752E54AC461}" srcOrd="0" destOrd="0" presId="urn:microsoft.com/office/officeart/2009/3/layout/HorizontalOrganizationChart"/>
    <dgm:cxn modelId="{521ED724-28F7-4A4D-94E6-9E5EE92B977E}" type="presOf" srcId="{2D7EF49B-165A-9F4F-9398-B11CB58DE926}" destId="{972C6F47-B79F-EE4D-A4C3-E4F481C93A15}" srcOrd="0" destOrd="0" presId="urn:microsoft.com/office/officeart/2009/3/layout/HorizontalOrganizationChart"/>
    <dgm:cxn modelId="{0E95DD38-4213-DA47-B7BC-498070CDEFFE}" type="presOf" srcId="{A3871834-120D-7549-A0D9-3AACBFD6728F}" destId="{A9BB759B-59DF-7345-B7A4-C6F238559CB0}" srcOrd="0" destOrd="0" presId="urn:microsoft.com/office/officeart/2009/3/layout/HorizontalOrganizationChart"/>
    <dgm:cxn modelId="{D448AA3A-4162-A14C-818C-0D68550458A4}" type="presOf" srcId="{0A093575-3340-9644-989B-69CB7FC3EB6D}" destId="{16807201-BDF5-5041-8E7E-2AE32552EDE9}" srcOrd="1" destOrd="0" presId="urn:microsoft.com/office/officeart/2009/3/layout/HorizontalOrganizationChart"/>
    <dgm:cxn modelId="{318E5E43-27A5-2644-AD07-E73B7D9F5907}" srcId="{2D7EF49B-165A-9F4F-9398-B11CB58DE926}" destId="{0A093575-3340-9644-989B-69CB7FC3EB6D}" srcOrd="1" destOrd="0" parTransId="{3861A669-9AE7-A444-8FAF-4058B12459DC}" sibTransId="{E4CBECD3-FEF6-7B45-BB29-5A5C58662441}"/>
    <dgm:cxn modelId="{117BDC47-E53C-E443-B85C-4D96D8533DE9}" type="presOf" srcId="{3525C077-6B04-C348-8D9D-F9DB045D676E}" destId="{5FC46990-441A-0B4D-A564-A83D31014E9F}" srcOrd="0" destOrd="0" presId="urn:microsoft.com/office/officeart/2009/3/layout/HorizontalOrganizationChart"/>
    <dgm:cxn modelId="{BCD1AC4A-319A-0946-AE91-65D67158F22C}" type="presOf" srcId="{2D7EF49B-165A-9F4F-9398-B11CB58DE926}" destId="{9B1B04D8-09A4-564B-81E8-8E7769E45B58}" srcOrd="1" destOrd="0" presId="urn:microsoft.com/office/officeart/2009/3/layout/HorizontalOrganizationChart"/>
    <dgm:cxn modelId="{1901D254-2200-124E-BD8D-D0E349EFEADA}" srcId="{2D7EF49B-165A-9F4F-9398-B11CB58DE926}" destId="{D61D8A7A-8487-8149-BE9A-08774F44AC89}" srcOrd="2" destOrd="0" parTransId="{F2CBE9AB-4084-BF4B-BD0A-32085B398340}" sibTransId="{9CC52498-569B-B041-A7F6-5405048ECCC4}"/>
    <dgm:cxn modelId="{191BB97E-28F6-3D45-A4E3-CB67DF18679A}" type="presOf" srcId="{3861A669-9AE7-A444-8FAF-4058B12459DC}" destId="{562B3CFD-E3D9-4540-BD4C-D7D3AC90F4ED}" srcOrd="0" destOrd="0" presId="urn:microsoft.com/office/officeart/2009/3/layout/HorizontalOrganizationChart"/>
    <dgm:cxn modelId="{E585D47F-DF05-A64E-A233-54009324543A}" type="presOf" srcId="{D61D8A7A-8487-8149-BE9A-08774F44AC89}" destId="{71D8014A-3CCA-F248-90D1-18A9F5840FFE}" srcOrd="0" destOrd="0" presId="urn:microsoft.com/office/officeart/2009/3/layout/HorizontalOrganizationChart"/>
    <dgm:cxn modelId="{7BBF9A92-9B42-0344-811F-64F98F9A1447}" type="presOf" srcId="{0A093575-3340-9644-989B-69CB7FC3EB6D}" destId="{5A86E602-5CEF-0144-BEA9-4080CB406033}" srcOrd="0" destOrd="0" presId="urn:microsoft.com/office/officeart/2009/3/layout/HorizontalOrganizationChart"/>
    <dgm:cxn modelId="{1EDA1196-BD57-914C-94B5-7DB71E9E5422}" type="presOf" srcId="{DF335B80-C3B1-8540-BF93-334F02F67D62}" destId="{9D270E08-9839-C84A-9152-7BF5F847E9C7}" srcOrd="0" destOrd="0" presId="urn:microsoft.com/office/officeart/2009/3/layout/HorizontalOrganizationChart"/>
    <dgm:cxn modelId="{0CA02EA0-A1CE-AC4F-B40E-FBB665681767}" srcId="{3525C077-6B04-C348-8D9D-F9DB045D676E}" destId="{2D7EF49B-165A-9F4F-9398-B11CB58DE926}" srcOrd="0" destOrd="0" parTransId="{6FD66C2C-A8F4-0C4B-9A62-C92C1E4CC7E9}" sibTransId="{42A54DD7-864B-0E46-9EF4-18A88CB25559}"/>
    <dgm:cxn modelId="{53DCE2A2-4BB2-EF4A-8050-25825A8E07E5}" type="presOf" srcId="{A3871834-120D-7549-A0D9-3AACBFD6728F}" destId="{02AFF77B-09A5-AC49-90D4-67D1C1968833}" srcOrd="1" destOrd="0" presId="urn:microsoft.com/office/officeart/2009/3/layout/HorizontalOrganizationChart"/>
    <dgm:cxn modelId="{35C997BA-7C8C-054A-8EB7-3999F3009108}" srcId="{2D7EF49B-165A-9F4F-9398-B11CB58DE926}" destId="{DF335B80-C3B1-8540-BF93-334F02F67D62}" srcOrd="3" destOrd="0" parTransId="{D774DCDE-4595-204E-93D4-B9B215C5A85D}" sibTransId="{401A5F34-15B8-3C4E-9237-EE8BB1CBE205}"/>
    <dgm:cxn modelId="{E873DAD2-99B5-9B43-BA05-6CE9C9F82C3E}" type="presOf" srcId="{D774DCDE-4595-204E-93D4-B9B215C5A85D}" destId="{C8FA9FAF-90AF-8B4B-BFA4-5DF81004636E}" srcOrd="0" destOrd="0" presId="urn:microsoft.com/office/officeart/2009/3/layout/HorizontalOrganizationChart"/>
    <dgm:cxn modelId="{4FEC7CFB-2CB7-CC45-AB7E-DECE4F8AEBB3}" type="presOf" srcId="{D61D8A7A-8487-8149-BE9A-08774F44AC89}" destId="{AF7C77AB-DB5B-224C-A50F-6FD23160A5C6}" srcOrd="1" destOrd="0" presId="urn:microsoft.com/office/officeart/2009/3/layout/HorizontalOrganizationChart"/>
    <dgm:cxn modelId="{2C1DF9D1-8632-CC42-8D27-BF74FC147784}" type="presParOf" srcId="{5FC46990-441A-0B4D-A564-A83D31014E9F}" destId="{EDEEA32B-DE88-F143-8E67-0D3F2F0C1A54}" srcOrd="0" destOrd="0" presId="urn:microsoft.com/office/officeart/2009/3/layout/HorizontalOrganizationChart"/>
    <dgm:cxn modelId="{BAEBF84D-C5ED-4E4A-B1B0-E6058CE4C364}" type="presParOf" srcId="{EDEEA32B-DE88-F143-8E67-0D3F2F0C1A54}" destId="{8ECD913B-E029-5F4B-84BB-CECD94FBA9BB}" srcOrd="0" destOrd="0" presId="urn:microsoft.com/office/officeart/2009/3/layout/HorizontalOrganizationChart"/>
    <dgm:cxn modelId="{11A89CBC-5E8E-6C44-94C4-3AD7E88C1E7A}" type="presParOf" srcId="{8ECD913B-E029-5F4B-84BB-CECD94FBA9BB}" destId="{972C6F47-B79F-EE4D-A4C3-E4F481C93A15}" srcOrd="0" destOrd="0" presId="urn:microsoft.com/office/officeart/2009/3/layout/HorizontalOrganizationChart"/>
    <dgm:cxn modelId="{8E165C0B-8452-6E4C-A45A-7888A4475426}" type="presParOf" srcId="{8ECD913B-E029-5F4B-84BB-CECD94FBA9BB}" destId="{9B1B04D8-09A4-564B-81E8-8E7769E45B58}" srcOrd="1" destOrd="0" presId="urn:microsoft.com/office/officeart/2009/3/layout/HorizontalOrganizationChart"/>
    <dgm:cxn modelId="{A394AEFE-0540-9546-97C5-1724815C3EE4}" type="presParOf" srcId="{EDEEA32B-DE88-F143-8E67-0D3F2F0C1A54}" destId="{EF545A75-70CB-D348-B013-6504293737B5}" srcOrd="1" destOrd="0" presId="urn:microsoft.com/office/officeart/2009/3/layout/HorizontalOrganizationChart"/>
    <dgm:cxn modelId="{9C03869E-6DDB-8542-BDBD-4C716B692CDB}" type="presParOf" srcId="{EF545A75-70CB-D348-B013-6504293737B5}" destId="{69DB30AA-1984-4944-86A6-9752E54AC461}" srcOrd="0" destOrd="0" presId="urn:microsoft.com/office/officeart/2009/3/layout/HorizontalOrganizationChart"/>
    <dgm:cxn modelId="{E990F9FD-18A0-344A-ADBF-EBA12103F562}" type="presParOf" srcId="{EF545A75-70CB-D348-B013-6504293737B5}" destId="{9609FDC6-E791-1941-B3B8-0BCCDA0C6E86}" srcOrd="1" destOrd="0" presId="urn:microsoft.com/office/officeart/2009/3/layout/HorizontalOrganizationChart"/>
    <dgm:cxn modelId="{0C4B86E5-2BF8-D04C-B82D-AF16F835E88F}" type="presParOf" srcId="{9609FDC6-E791-1941-B3B8-0BCCDA0C6E86}" destId="{E97B2AD5-69D9-BB45-9C8B-1E30DB636E59}" srcOrd="0" destOrd="0" presId="urn:microsoft.com/office/officeart/2009/3/layout/HorizontalOrganizationChart"/>
    <dgm:cxn modelId="{E03E2D21-A43A-1B47-8775-25E03A754D6B}" type="presParOf" srcId="{E97B2AD5-69D9-BB45-9C8B-1E30DB636E59}" destId="{A9BB759B-59DF-7345-B7A4-C6F238559CB0}" srcOrd="0" destOrd="0" presId="urn:microsoft.com/office/officeart/2009/3/layout/HorizontalOrganizationChart"/>
    <dgm:cxn modelId="{9DBA9371-0136-1E42-9A4B-2497BBA7A6C6}" type="presParOf" srcId="{E97B2AD5-69D9-BB45-9C8B-1E30DB636E59}" destId="{02AFF77B-09A5-AC49-90D4-67D1C1968833}" srcOrd="1" destOrd="0" presId="urn:microsoft.com/office/officeart/2009/3/layout/HorizontalOrganizationChart"/>
    <dgm:cxn modelId="{2ABA5FB1-5957-1A43-B09F-5C1E1C48EA2A}" type="presParOf" srcId="{9609FDC6-E791-1941-B3B8-0BCCDA0C6E86}" destId="{82B439AB-5427-734A-8404-98881B9F9B62}" srcOrd="1" destOrd="0" presId="urn:microsoft.com/office/officeart/2009/3/layout/HorizontalOrganizationChart"/>
    <dgm:cxn modelId="{8A381DEB-AA9F-CE43-B0F2-9845027BFA3F}" type="presParOf" srcId="{9609FDC6-E791-1941-B3B8-0BCCDA0C6E86}" destId="{F7FF8CD0-5720-3945-A5FB-0B4AE5F0832F}" srcOrd="2" destOrd="0" presId="urn:microsoft.com/office/officeart/2009/3/layout/HorizontalOrganizationChart"/>
    <dgm:cxn modelId="{020E24F3-9470-3445-BA7B-1ABB07B9C68E}" type="presParOf" srcId="{EF545A75-70CB-D348-B013-6504293737B5}" destId="{562B3CFD-E3D9-4540-BD4C-D7D3AC90F4ED}" srcOrd="2" destOrd="0" presId="urn:microsoft.com/office/officeart/2009/3/layout/HorizontalOrganizationChart"/>
    <dgm:cxn modelId="{2406B16A-31DF-874D-92A4-3DAA1F616FAE}" type="presParOf" srcId="{EF545A75-70CB-D348-B013-6504293737B5}" destId="{5EEC0E73-9BDA-ED4F-B179-86225EECF31E}" srcOrd="3" destOrd="0" presId="urn:microsoft.com/office/officeart/2009/3/layout/HorizontalOrganizationChart"/>
    <dgm:cxn modelId="{916EAB8B-D6D6-BC47-93F0-0963C180CEB0}" type="presParOf" srcId="{5EEC0E73-9BDA-ED4F-B179-86225EECF31E}" destId="{5578B66E-BF3A-AD49-BCE7-2630FE084618}" srcOrd="0" destOrd="0" presId="urn:microsoft.com/office/officeart/2009/3/layout/HorizontalOrganizationChart"/>
    <dgm:cxn modelId="{0BB1D028-7CD9-A34E-8BA2-0157ACD7C2FB}" type="presParOf" srcId="{5578B66E-BF3A-AD49-BCE7-2630FE084618}" destId="{5A86E602-5CEF-0144-BEA9-4080CB406033}" srcOrd="0" destOrd="0" presId="urn:microsoft.com/office/officeart/2009/3/layout/HorizontalOrganizationChart"/>
    <dgm:cxn modelId="{A5555EE3-C209-5A4A-98E2-223C98B8C4FE}" type="presParOf" srcId="{5578B66E-BF3A-AD49-BCE7-2630FE084618}" destId="{16807201-BDF5-5041-8E7E-2AE32552EDE9}" srcOrd="1" destOrd="0" presId="urn:microsoft.com/office/officeart/2009/3/layout/HorizontalOrganizationChart"/>
    <dgm:cxn modelId="{3B63749D-97C5-E54E-A3F1-F1D1ADE6689A}" type="presParOf" srcId="{5EEC0E73-9BDA-ED4F-B179-86225EECF31E}" destId="{62D32574-0D0E-0E40-9647-BFB526A13620}" srcOrd="1" destOrd="0" presId="urn:microsoft.com/office/officeart/2009/3/layout/HorizontalOrganizationChart"/>
    <dgm:cxn modelId="{CE70B7AB-782A-7342-8AE7-65C60DBE5FF6}" type="presParOf" srcId="{5EEC0E73-9BDA-ED4F-B179-86225EECF31E}" destId="{99C55DD5-92A0-834F-84FF-BB54981C5CA8}" srcOrd="2" destOrd="0" presId="urn:microsoft.com/office/officeart/2009/3/layout/HorizontalOrganizationChart"/>
    <dgm:cxn modelId="{6FB494E1-0C37-5446-976D-DAB59F904C7F}" type="presParOf" srcId="{EF545A75-70CB-D348-B013-6504293737B5}" destId="{38468D64-0711-C242-A3D1-4E5D84EC7D92}" srcOrd="4" destOrd="0" presId="urn:microsoft.com/office/officeart/2009/3/layout/HorizontalOrganizationChart"/>
    <dgm:cxn modelId="{430D7FF0-74A1-5242-A68F-11E128049E56}" type="presParOf" srcId="{EF545A75-70CB-D348-B013-6504293737B5}" destId="{29FB4452-7092-104B-B25F-932C0EA37AAE}" srcOrd="5" destOrd="0" presId="urn:microsoft.com/office/officeart/2009/3/layout/HorizontalOrganizationChart"/>
    <dgm:cxn modelId="{11D888CF-4B7C-D041-96CC-30B945FB1711}" type="presParOf" srcId="{29FB4452-7092-104B-B25F-932C0EA37AAE}" destId="{1301C2E7-765F-8141-8C72-A4DD6E811E8B}" srcOrd="0" destOrd="0" presId="urn:microsoft.com/office/officeart/2009/3/layout/HorizontalOrganizationChart"/>
    <dgm:cxn modelId="{104DDB6D-8776-3B4A-A82F-00EA1EF38040}" type="presParOf" srcId="{1301C2E7-765F-8141-8C72-A4DD6E811E8B}" destId="{71D8014A-3CCA-F248-90D1-18A9F5840FFE}" srcOrd="0" destOrd="0" presId="urn:microsoft.com/office/officeart/2009/3/layout/HorizontalOrganizationChart"/>
    <dgm:cxn modelId="{7D441A48-6535-6D43-AF34-5F872D53DEBD}" type="presParOf" srcId="{1301C2E7-765F-8141-8C72-A4DD6E811E8B}" destId="{AF7C77AB-DB5B-224C-A50F-6FD23160A5C6}" srcOrd="1" destOrd="0" presId="urn:microsoft.com/office/officeart/2009/3/layout/HorizontalOrganizationChart"/>
    <dgm:cxn modelId="{3BDDBAAC-840D-F444-9403-76B31338C299}" type="presParOf" srcId="{29FB4452-7092-104B-B25F-932C0EA37AAE}" destId="{9BE71253-91FB-8941-B6EC-8BFF1F9ADA1E}" srcOrd="1" destOrd="0" presId="urn:microsoft.com/office/officeart/2009/3/layout/HorizontalOrganizationChart"/>
    <dgm:cxn modelId="{65A33660-163F-D64A-8C58-2D7D345D9597}" type="presParOf" srcId="{29FB4452-7092-104B-B25F-932C0EA37AAE}" destId="{0FEAD16C-F3FC-C34D-BC87-20769A4B1970}" srcOrd="2" destOrd="0" presId="urn:microsoft.com/office/officeart/2009/3/layout/HorizontalOrganizationChart"/>
    <dgm:cxn modelId="{FC0FE0BD-5C1D-A646-AA8A-2BA93461E1B2}" type="presParOf" srcId="{EF545A75-70CB-D348-B013-6504293737B5}" destId="{C8FA9FAF-90AF-8B4B-BFA4-5DF81004636E}" srcOrd="6" destOrd="0" presId="urn:microsoft.com/office/officeart/2009/3/layout/HorizontalOrganizationChart"/>
    <dgm:cxn modelId="{A3328E1A-306E-A74B-B106-DE68066EDAC4}" type="presParOf" srcId="{EF545A75-70CB-D348-B013-6504293737B5}" destId="{8314AA0E-5E85-5D42-AEC0-11C454F502FF}" srcOrd="7" destOrd="0" presId="urn:microsoft.com/office/officeart/2009/3/layout/HorizontalOrganizationChart"/>
    <dgm:cxn modelId="{B9026143-8B80-CA4D-9D01-A21914688D18}" type="presParOf" srcId="{8314AA0E-5E85-5D42-AEC0-11C454F502FF}" destId="{8F1F1378-1444-344D-B598-16CE3D4231CA}" srcOrd="0" destOrd="0" presId="urn:microsoft.com/office/officeart/2009/3/layout/HorizontalOrganizationChart"/>
    <dgm:cxn modelId="{C9AC9842-EA5E-3D46-910F-DA8EBB5D6DED}" type="presParOf" srcId="{8F1F1378-1444-344D-B598-16CE3D4231CA}" destId="{9D270E08-9839-C84A-9152-7BF5F847E9C7}" srcOrd="0" destOrd="0" presId="urn:microsoft.com/office/officeart/2009/3/layout/HorizontalOrganizationChart"/>
    <dgm:cxn modelId="{8DFB5423-4C5E-3040-9761-5BD88665137A}" type="presParOf" srcId="{8F1F1378-1444-344D-B598-16CE3D4231CA}" destId="{4E8C4CB3-E242-4140-9AAE-E6A7163FDCCC}" srcOrd="1" destOrd="0" presId="urn:microsoft.com/office/officeart/2009/3/layout/HorizontalOrganizationChart"/>
    <dgm:cxn modelId="{FD4A00C5-C33D-DF45-A54D-C6B53F5907B1}" type="presParOf" srcId="{8314AA0E-5E85-5D42-AEC0-11C454F502FF}" destId="{5AACC386-431F-334C-A56B-8533582495C2}" srcOrd="1" destOrd="0" presId="urn:microsoft.com/office/officeart/2009/3/layout/HorizontalOrganizationChart"/>
    <dgm:cxn modelId="{EF9F3528-C99D-3B41-8114-4D3DF43B8E29}" type="presParOf" srcId="{8314AA0E-5E85-5D42-AEC0-11C454F502FF}" destId="{4129E82E-642C-0546-AEA8-DDDE8F20FC53}" srcOrd="2" destOrd="0" presId="urn:microsoft.com/office/officeart/2009/3/layout/HorizontalOrganizationChart"/>
    <dgm:cxn modelId="{8238C941-B068-3643-A929-DD17E62E3692}" type="presParOf" srcId="{EDEEA32B-DE88-F143-8E67-0D3F2F0C1A54}" destId="{39D7ECEB-06A1-D848-BADD-9391C6367AC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9367B-7EDA-0845-8F30-53E070BE4EEC}" type="doc">
      <dgm:prSet loTypeId="urn:microsoft.com/office/officeart/2005/8/layout/gear1" loCatId="" qsTypeId="urn:microsoft.com/office/officeart/2005/8/quickstyle/simple1" qsCatId="simple" csTypeId="urn:microsoft.com/office/officeart/2005/8/colors/accent6_1" csCatId="accent6" phldr="1"/>
      <dgm:spPr/>
      <dgm:t>
        <a:bodyPr/>
        <a:lstStyle/>
        <a:p>
          <a:endParaRPr lang="en-GB"/>
        </a:p>
      </dgm:t>
    </dgm:pt>
    <dgm:pt modelId="{0445FB34-B042-CD45-B1A2-155C561D0AD0}">
      <dgm:prSet custT="1"/>
      <dgm:spPr/>
      <dgm:t>
        <a:bodyPr/>
        <a:lstStyle/>
        <a:p>
          <a:r>
            <a:rPr lang="en-IN" sz="1400" b="1" dirty="0"/>
            <a:t>Hardware Sales</a:t>
          </a:r>
          <a:r>
            <a:rPr lang="en-IN" sz="1400" dirty="0"/>
            <a:t>: Base units, expansion modules, accessories (65%)</a:t>
          </a:r>
        </a:p>
      </dgm:t>
    </dgm:pt>
    <dgm:pt modelId="{244E644A-EC4D-454A-9C50-2F183EFA297E}" type="parTrans" cxnId="{8F1D3D19-9F17-7549-9BCF-810DEBAE8875}">
      <dgm:prSet/>
      <dgm:spPr/>
      <dgm:t>
        <a:bodyPr/>
        <a:lstStyle/>
        <a:p>
          <a:endParaRPr lang="en-GB" sz="1400"/>
        </a:p>
      </dgm:t>
    </dgm:pt>
    <dgm:pt modelId="{763D1B6E-EB04-B445-B8F5-59E9F45B230E}" type="sibTrans" cxnId="{8F1D3D19-9F17-7549-9BCF-810DEBAE8875}">
      <dgm:prSet/>
      <dgm:spPr/>
      <dgm:t>
        <a:bodyPr/>
        <a:lstStyle/>
        <a:p>
          <a:endParaRPr lang="en-GB" sz="1400"/>
        </a:p>
      </dgm:t>
    </dgm:pt>
    <dgm:pt modelId="{A4DB71B6-1BF7-104E-87AD-11810EBD28BC}">
      <dgm:prSet custT="1"/>
      <dgm:spPr/>
      <dgm:t>
        <a:bodyPr/>
        <a:lstStyle/>
        <a:p>
          <a:r>
            <a:rPr lang="en-IN" sz="1400" b="1" dirty="0"/>
            <a:t>Subscription Revenue</a:t>
          </a:r>
          <a:r>
            <a:rPr lang="en-IN" sz="1400" dirty="0"/>
            <a:t>: Seed pods, premium app features (25%)</a:t>
          </a:r>
        </a:p>
      </dgm:t>
    </dgm:pt>
    <dgm:pt modelId="{697462E9-D858-C947-94A8-123974923DFB}" type="parTrans" cxnId="{C76DECB9-B98D-3C44-8FDB-006966FDC22B}">
      <dgm:prSet/>
      <dgm:spPr/>
      <dgm:t>
        <a:bodyPr/>
        <a:lstStyle/>
        <a:p>
          <a:endParaRPr lang="en-GB" sz="1400"/>
        </a:p>
      </dgm:t>
    </dgm:pt>
    <dgm:pt modelId="{156C0CEE-C4E9-5C40-B36B-3195935B9DF5}" type="sibTrans" cxnId="{C76DECB9-B98D-3C44-8FDB-006966FDC22B}">
      <dgm:prSet/>
      <dgm:spPr/>
      <dgm:t>
        <a:bodyPr/>
        <a:lstStyle/>
        <a:p>
          <a:endParaRPr lang="en-GB" sz="1400"/>
        </a:p>
      </dgm:t>
    </dgm:pt>
    <dgm:pt modelId="{A0807BED-61AC-7D45-A947-FBDB48868986}">
      <dgm:prSet custT="1"/>
      <dgm:spPr/>
      <dgm:t>
        <a:bodyPr/>
        <a:lstStyle/>
        <a:p>
          <a:r>
            <a:rPr lang="en-IN" sz="1400" b="1" dirty="0"/>
            <a:t>B2B Solutions</a:t>
          </a:r>
          <a:r>
            <a:rPr lang="en-IN" sz="1400" dirty="0"/>
            <a:t>: Restaurant/educational partnerships (10%)</a:t>
          </a:r>
        </a:p>
      </dgm:t>
    </dgm:pt>
    <dgm:pt modelId="{565632EE-8F13-B744-870B-BD62A068928D}" type="parTrans" cxnId="{99E48735-8E58-6C49-BA0F-E18EF61C5311}">
      <dgm:prSet/>
      <dgm:spPr/>
      <dgm:t>
        <a:bodyPr/>
        <a:lstStyle/>
        <a:p>
          <a:endParaRPr lang="en-GB" sz="1400"/>
        </a:p>
      </dgm:t>
    </dgm:pt>
    <dgm:pt modelId="{A2F84FD6-280E-D744-A848-719D3299568E}" type="sibTrans" cxnId="{99E48735-8E58-6C49-BA0F-E18EF61C5311}">
      <dgm:prSet/>
      <dgm:spPr/>
      <dgm:t>
        <a:bodyPr/>
        <a:lstStyle/>
        <a:p>
          <a:endParaRPr lang="en-GB" sz="1400"/>
        </a:p>
      </dgm:t>
    </dgm:pt>
    <dgm:pt modelId="{35F10651-A0A4-B24A-9625-E6D06860B741}" type="pres">
      <dgm:prSet presAssocID="{4A29367B-7EDA-0845-8F30-53E070BE4EEC}" presName="composite" presStyleCnt="0">
        <dgm:presLayoutVars>
          <dgm:chMax val="3"/>
          <dgm:animLvl val="lvl"/>
          <dgm:resizeHandles val="exact"/>
        </dgm:presLayoutVars>
      </dgm:prSet>
      <dgm:spPr/>
    </dgm:pt>
    <dgm:pt modelId="{B565DE57-A14B-784A-BF8D-8902FD6BB527}" type="pres">
      <dgm:prSet presAssocID="{0445FB34-B042-CD45-B1A2-155C561D0AD0}" presName="gear1" presStyleLbl="node1" presStyleIdx="0" presStyleCnt="3">
        <dgm:presLayoutVars>
          <dgm:chMax val="1"/>
          <dgm:bulletEnabled val="1"/>
        </dgm:presLayoutVars>
      </dgm:prSet>
      <dgm:spPr/>
    </dgm:pt>
    <dgm:pt modelId="{3EF4B4C2-8163-F74D-8826-942858B436BE}" type="pres">
      <dgm:prSet presAssocID="{0445FB34-B042-CD45-B1A2-155C561D0AD0}" presName="gear1srcNode" presStyleLbl="node1" presStyleIdx="0" presStyleCnt="3"/>
      <dgm:spPr/>
    </dgm:pt>
    <dgm:pt modelId="{8452D104-6444-EB4A-B31E-6681C100D0C8}" type="pres">
      <dgm:prSet presAssocID="{0445FB34-B042-CD45-B1A2-155C561D0AD0}" presName="gear1dstNode" presStyleLbl="node1" presStyleIdx="0" presStyleCnt="3"/>
      <dgm:spPr/>
    </dgm:pt>
    <dgm:pt modelId="{58C075D0-18C7-A74B-91F7-BEB72DE46139}" type="pres">
      <dgm:prSet presAssocID="{A4DB71B6-1BF7-104E-87AD-11810EBD28BC}" presName="gear2" presStyleLbl="node1" presStyleIdx="1" presStyleCnt="3" custScaleX="124745" custScaleY="120029">
        <dgm:presLayoutVars>
          <dgm:chMax val="1"/>
          <dgm:bulletEnabled val="1"/>
        </dgm:presLayoutVars>
      </dgm:prSet>
      <dgm:spPr/>
    </dgm:pt>
    <dgm:pt modelId="{453EEC72-D309-8F4D-AE90-784B0F6B3E11}" type="pres">
      <dgm:prSet presAssocID="{A4DB71B6-1BF7-104E-87AD-11810EBD28BC}" presName="gear2srcNode" presStyleLbl="node1" presStyleIdx="1" presStyleCnt="3"/>
      <dgm:spPr/>
    </dgm:pt>
    <dgm:pt modelId="{0B74B966-55BF-014E-8C6B-19CFE53CDF92}" type="pres">
      <dgm:prSet presAssocID="{A4DB71B6-1BF7-104E-87AD-11810EBD28BC}" presName="gear2dstNode" presStyleLbl="node1" presStyleIdx="1" presStyleCnt="3"/>
      <dgm:spPr/>
    </dgm:pt>
    <dgm:pt modelId="{0B20C4D2-6809-3148-B9D2-9AE576CE668B}" type="pres">
      <dgm:prSet presAssocID="{A0807BED-61AC-7D45-A947-FBDB48868986}" presName="gear3" presStyleLbl="node1" presStyleIdx="2" presStyleCnt="3"/>
      <dgm:spPr/>
    </dgm:pt>
    <dgm:pt modelId="{41446555-D06A-6F4B-97D4-B99B84952D2E}" type="pres">
      <dgm:prSet presAssocID="{A0807BED-61AC-7D45-A947-FBDB48868986}" presName="gear3tx" presStyleLbl="node1" presStyleIdx="2" presStyleCnt="3">
        <dgm:presLayoutVars>
          <dgm:chMax val="1"/>
          <dgm:bulletEnabled val="1"/>
        </dgm:presLayoutVars>
      </dgm:prSet>
      <dgm:spPr/>
    </dgm:pt>
    <dgm:pt modelId="{9E75ED60-9176-F446-ADBE-2F55A3ACBB65}" type="pres">
      <dgm:prSet presAssocID="{A0807BED-61AC-7D45-A947-FBDB48868986}" presName="gear3srcNode" presStyleLbl="node1" presStyleIdx="2" presStyleCnt="3"/>
      <dgm:spPr/>
    </dgm:pt>
    <dgm:pt modelId="{EC32F8D1-0E25-4547-B013-7EC8A6007C5E}" type="pres">
      <dgm:prSet presAssocID="{A0807BED-61AC-7D45-A947-FBDB48868986}" presName="gear3dstNode" presStyleLbl="node1" presStyleIdx="2" presStyleCnt="3"/>
      <dgm:spPr/>
    </dgm:pt>
    <dgm:pt modelId="{4C3A6C44-81E2-084A-9B39-F494E86A6C7B}" type="pres">
      <dgm:prSet presAssocID="{763D1B6E-EB04-B445-B8F5-59E9F45B230E}" presName="connector1" presStyleLbl="sibTrans2D1" presStyleIdx="0" presStyleCnt="3"/>
      <dgm:spPr/>
    </dgm:pt>
    <dgm:pt modelId="{1ABBFC54-E852-E94C-94A9-5E5805331401}" type="pres">
      <dgm:prSet presAssocID="{156C0CEE-C4E9-5C40-B36B-3195935B9DF5}" presName="connector2" presStyleLbl="sibTrans2D1" presStyleIdx="1" presStyleCnt="3"/>
      <dgm:spPr/>
    </dgm:pt>
    <dgm:pt modelId="{A60C2DB1-3AC5-EA42-8923-27D78A7A0A3F}" type="pres">
      <dgm:prSet presAssocID="{A2F84FD6-280E-D744-A848-719D3299568E}" presName="connector3" presStyleLbl="sibTrans2D1" presStyleIdx="2" presStyleCnt="3"/>
      <dgm:spPr/>
    </dgm:pt>
  </dgm:ptLst>
  <dgm:cxnLst>
    <dgm:cxn modelId="{DF87A10D-5441-8941-9CCE-E29DAC3D19E3}" type="presOf" srcId="{A4DB71B6-1BF7-104E-87AD-11810EBD28BC}" destId="{0B74B966-55BF-014E-8C6B-19CFE53CDF92}" srcOrd="2" destOrd="0" presId="urn:microsoft.com/office/officeart/2005/8/layout/gear1"/>
    <dgm:cxn modelId="{8F1D3D19-9F17-7549-9BCF-810DEBAE8875}" srcId="{4A29367B-7EDA-0845-8F30-53E070BE4EEC}" destId="{0445FB34-B042-CD45-B1A2-155C561D0AD0}" srcOrd="0" destOrd="0" parTransId="{244E644A-EC4D-454A-9C50-2F183EFA297E}" sibTransId="{763D1B6E-EB04-B445-B8F5-59E9F45B230E}"/>
    <dgm:cxn modelId="{79CEA823-AFDF-B74E-B232-73A6AB264DF4}" type="presOf" srcId="{A0807BED-61AC-7D45-A947-FBDB48868986}" destId="{41446555-D06A-6F4B-97D4-B99B84952D2E}" srcOrd="1" destOrd="0" presId="urn:microsoft.com/office/officeart/2005/8/layout/gear1"/>
    <dgm:cxn modelId="{85487D27-612A-8543-9E32-67AA82040B29}" type="presOf" srcId="{A0807BED-61AC-7D45-A947-FBDB48868986}" destId="{9E75ED60-9176-F446-ADBE-2F55A3ACBB65}" srcOrd="2" destOrd="0" presId="urn:microsoft.com/office/officeart/2005/8/layout/gear1"/>
    <dgm:cxn modelId="{79B29D33-D57F-6540-A9F2-1F5CDAC2E9FC}" type="presOf" srcId="{A4DB71B6-1BF7-104E-87AD-11810EBD28BC}" destId="{453EEC72-D309-8F4D-AE90-784B0F6B3E11}" srcOrd="1" destOrd="0" presId="urn:microsoft.com/office/officeart/2005/8/layout/gear1"/>
    <dgm:cxn modelId="{99E48735-8E58-6C49-BA0F-E18EF61C5311}" srcId="{4A29367B-7EDA-0845-8F30-53E070BE4EEC}" destId="{A0807BED-61AC-7D45-A947-FBDB48868986}" srcOrd="2" destOrd="0" parTransId="{565632EE-8F13-B744-870B-BD62A068928D}" sibTransId="{A2F84FD6-280E-D744-A848-719D3299568E}"/>
    <dgm:cxn modelId="{2A00625F-A6B4-0B40-A917-0C6ED7218998}" type="presOf" srcId="{A4DB71B6-1BF7-104E-87AD-11810EBD28BC}" destId="{58C075D0-18C7-A74B-91F7-BEB72DE46139}" srcOrd="0" destOrd="0" presId="urn:microsoft.com/office/officeart/2005/8/layout/gear1"/>
    <dgm:cxn modelId="{C4E78577-0AA5-9146-84B6-2CD32866A9EF}" type="presOf" srcId="{0445FB34-B042-CD45-B1A2-155C561D0AD0}" destId="{3EF4B4C2-8163-F74D-8826-942858B436BE}" srcOrd="1" destOrd="0" presId="urn:microsoft.com/office/officeart/2005/8/layout/gear1"/>
    <dgm:cxn modelId="{A983F082-3611-DF4F-A31A-FA01BF22BACE}" type="presOf" srcId="{0445FB34-B042-CD45-B1A2-155C561D0AD0}" destId="{B565DE57-A14B-784A-BF8D-8902FD6BB527}" srcOrd="0" destOrd="0" presId="urn:microsoft.com/office/officeart/2005/8/layout/gear1"/>
    <dgm:cxn modelId="{9AF821A1-C819-F840-958F-5AC8FC323700}" type="presOf" srcId="{4A29367B-7EDA-0845-8F30-53E070BE4EEC}" destId="{35F10651-A0A4-B24A-9625-E6D06860B741}" srcOrd="0" destOrd="0" presId="urn:microsoft.com/office/officeart/2005/8/layout/gear1"/>
    <dgm:cxn modelId="{7C9A82A1-4BFB-0C47-8FF6-F09C554124E3}" type="presOf" srcId="{A0807BED-61AC-7D45-A947-FBDB48868986}" destId="{EC32F8D1-0E25-4547-B013-7EC8A6007C5E}" srcOrd="3" destOrd="0" presId="urn:microsoft.com/office/officeart/2005/8/layout/gear1"/>
    <dgm:cxn modelId="{C76DECB9-B98D-3C44-8FDB-006966FDC22B}" srcId="{4A29367B-7EDA-0845-8F30-53E070BE4EEC}" destId="{A4DB71B6-1BF7-104E-87AD-11810EBD28BC}" srcOrd="1" destOrd="0" parTransId="{697462E9-D858-C947-94A8-123974923DFB}" sibTransId="{156C0CEE-C4E9-5C40-B36B-3195935B9DF5}"/>
    <dgm:cxn modelId="{D51702BD-46B5-4A47-BE21-96DC8755EC74}" type="presOf" srcId="{763D1B6E-EB04-B445-B8F5-59E9F45B230E}" destId="{4C3A6C44-81E2-084A-9B39-F494E86A6C7B}" srcOrd="0" destOrd="0" presId="urn:microsoft.com/office/officeart/2005/8/layout/gear1"/>
    <dgm:cxn modelId="{946E43C6-DC5C-074A-B7DB-795518E3C19C}" type="presOf" srcId="{156C0CEE-C4E9-5C40-B36B-3195935B9DF5}" destId="{1ABBFC54-E852-E94C-94A9-5E5805331401}" srcOrd="0" destOrd="0" presId="urn:microsoft.com/office/officeart/2005/8/layout/gear1"/>
    <dgm:cxn modelId="{E51CD6CF-FFB0-6A46-8B48-3FDE8F0F2D51}" type="presOf" srcId="{0445FB34-B042-CD45-B1A2-155C561D0AD0}" destId="{8452D104-6444-EB4A-B31E-6681C100D0C8}" srcOrd="2" destOrd="0" presId="urn:microsoft.com/office/officeart/2005/8/layout/gear1"/>
    <dgm:cxn modelId="{BF9433EC-FFED-7141-A186-B5A99EA7903B}" type="presOf" srcId="{A2F84FD6-280E-D744-A848-719D3299568E}" destId="{A60C2DB1-3AC5-EA42-8923-27D78A7A0A3F}" srcOrd="0" destOrd="0" presId="urn:microsoft.com/office/officeart/2005/8/layout/gear1"/>
    <dgm:cxn modelId="{4577B4FE-3AE6-CA4B-8059-3CC1197F72C6}" type="presOf" srcId="{A0807BED-61AC-7D45-A947-FBDB48868986}" destId="{0B20C4D2-6809-3148-B9D2-9AE576CE668B}" srcOrd="0" destOrd="0" presId="urn:microsoft.com/office/officeart/2005/8/layout/gear1"/>
    <dgm:cxn modelId="{82CCA56F-E32D-D349-86CF-BE1E9E7A5AC4}" type="presParOf" srcId="{35F10651-A0A4-B24A-9625-E6D06860B741}" destId="{B565DE57-A14B-784A-BF8D-8902FD6BB527}" srcOrd="0" destOrd="0" presId="urn:microsoft.com/office/officeart/2005/8/layout/gear1"/>
    <dgm:cxn modelId="{AA2D80C4-4F6B-4A4F-B887-B77BE18E9EB8}" type="presParOf" srcId="{35F10651-A0A4-B24A-9625-E6D06860B741}" destId="{3EF4B4C2-8163-F74D-8826-942858B436BE}" srcOrd="1" destOrd="0" presId="urn:microsoft.com/office/officeart/2005/8/layout/gear1"/>
    <dgm:cxn modelId="{6894E52C-D6EF-6341-BE1C-4B99A1A7A7AA}" type="presParOf" srcId="{35F10651-A0A4-B24A-9625-E6D06860B741}" destId="{8452D104-6444-EB4A-B31E-6681C100D0C8}" srcOrd="2" destOrd="0" presId="urn:microsoft.com/office/officeart/2005/8/layout/gear1"/>
    <dgm:cxn modelId="{A2E6FEA2-45AE-7A4F-A19F-82013CF2D3B0}" type="presParOf" srcId="{35F10651-A0A4-B24A-9625-E6D06860B741}" destId="{58C075D0-18C7-A74B-91F7-BEB72DE46139}" srcOrd="3" destOrd="0" presId="urn:microsoft.com/office/officeart/2005/8/layout/gear1"/>
    <dgm:cxn modelId="{B8AECD95-B3DA-A446-B39C-5AB26913BC17}" type="presParOf" srcId="{35F10651-A0A4-B24A-9625-E6D06860B741}" destId="{453EEC72-D309-8F4D-AE90-784B0F6B3E11}" srcOrd="4" destOrd="0" presId="urn:microsoft.com/office/officeart/2005/8/layout/gear1"/>
    <dgm:cxn modelId="{7E066881-F5D2-F249-8761-ACAF4F1C8C52}" type="presParOf" srcId="{35F10651-A0A4-B24A-9625-E6D06860B741}" destId="{0B74B966-55BF-014E-8C6B-19CFE53CDF92}" srcOrd="5" destOrd="0" presId="urn:microsoft.com/office/officeart/2005/8/layout/gear1"/>
    <dgm:cxn modelId="{942A35FF-A485-1746-92D6-E2907E900B79}" type="presParOf" srcId="{35F10651-A0A4-B24A-9625-E6D06860B741}" destId="{0B20C4D2-6809-3148-B9D2-9AE576CE668B}" srcOrd="6" destOrd="0" presId="urn:microsoft.com/office/officeart/2005/8/layout/gear1"/>
    <dgm:cxn modelId="{8F20B0B9-6B19-B24A-B1FE-2B0785B92E57}" type="presParOf" srcId="{35F10651-A0A4-B24A-9625-E6D06860B741}" destId="{41446555-D06A-6F4B-97D4-B99B84952D2E}" srcOrd="7" destOrd="0" presId="urn:microsoft.com/office/officeart/2005/8/layout/gear1"/>
    <dgm:cxn modelId="{76DD0690-679E-4D47-810F-96443BA70B67}" type="presParOf" srcId="{35F10651-A0A4-B24A-9625-E6D06860B741}" destId="{9E75ED60-9176-F446-ADBE-2F55A3ACBB65}" srcOrd="8" destOrd="0" presId="urn:microsoft.com/office/officeart/2005/8/layout/gear1"/>
    <dgm:cxn modelId="{CF1BD002-189C-A840-991F-414E791D1D55}" type="presParOf" srcId="{35F10651-A0A4-B24A-9625-E6D06860B741}" destId="{EC32F8D1-0E25-4547-B013-7EC8A6007C5E}" srcOrd="9" destOrd="0" presId="urn:microsoft.com/office/officeart/2005/8/layout/gear1"/>
    <dgm:cxn modelId="{C6B0174E-87A3-9046-AEFD-97DC5F0CF820}" type="presParOf" srcId="{35F10651-A0A4-B24A-9625-E6D06860B741}" destId="{4C3A6C44-81E2-084A-9B39-F494E86A6C7B}" srcOrd="10" destOrd="0" presId="urn:microsoft.com/office/officeart/2005/8/layout/gear1"/>
    <dgm:cxn modelId="{7D4FCAD2-316A-0947-A6C2-6344F27D74E1}" type="presParOf" srcId="{35F10651-A0A4-B24A-9625-E6D06860B741}" destId="{1ABBFC54-E852-E94C-94A9-5E5805331401}" srcOrd="11" destOrd="0" presId="urn:microsoft.com/office/officeart/2005/8/layout/gear1"/>
    <dgm:cxn modelId="{DA4D1132-7421-BD4C-8D15-831737FF43B1}" type="presParOf" srcId="{35F10651-A0A4-B24A-9625-E6D06860B741}" destId="{A60C2DB1-3AC5-EA42-8923-27D78A7A0A3F}"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DBA33E-2FDE-0542-A88D-51532E49BDF0}" type="doc">
      <dgm:prSet loTypeId="urn:microsoft.com/office/officeart/2005/8/layout/vList2" loCatId="list" qsTypeId="urn:microsoft.com/office/officeart/2005/8/quickstyle/simple1" qsCatId="simple" csTypeId="urn:microsoft.com/office/officeart/2005/8/colors/accent6_4" csCatId="accent6" phldr="1"/>
      <dgm:spPr/>
      <dgm:t>
        <a:bodyPr/>
        <a:lstStyle/>
        <a:p>
          <a:endParaRPr lang="en-GB"/>
        </a:p>
      </dgm:t>
    </dgm:pt>
    <dgm:pt modelId="{91707B5E-3A29-2C4B-975B-D768656A2FDB}" type="pres">
      <dgm:prSet presAssocID="{FDDBA33E-2FDE-0542-A88D-51532E49BDF0}" presName="linear" presStyleCnt="0">
        <dgm:presLayoutVars>
          <dgm:animLvl val="lvl"/>
          <dgm:resizeHandles val="exact"/>
        </dgm:presLayoutVars>
      </dgm:prSet>
      <dgm:spPr/>
    </dgm:pt>
  </dgm:ptLst>
  <dgm:cxnLst>
    <dgm:cxn modelId="{3D694A23-0F12-FB4B-BF2E-383773168AA7}" type="presOf" srcId="{FDDBA33E-2FDE-0542-A88D-51532E49BDF0}" destId="{91707B5E-3A29-2C4B-975B-D768656A2FD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A9FAF-90AF-8B4B-BFA4-5DF81004636E}">
      <dsp:nvSpPr>
        <dsp:cNvPr id="0" name=""/>
        <dsp:cNvSpPr/>
      </dsp:nvSpPr>
      <dsp:spPr>
        <a:xfrm>
          <a:off x="2818886" y="1742263"/>
          <a:ext cx="436755" cy="1408535"/>
        </a:xfrm>
        <a:custGeom>
          <a:avLst/>
          <a:gdLst/>
          <a:ahLst/>
          <a:cxnLst/>
          <a:rect l="0" t="0" r="0" b="0"/>
          <a:pathLst>
            <a:path>
              <a:moveTo>
                <a:pt x="0" y="0"/>
              </a:moveTo>
              <a:lnTo>
                <a:pt x="218377" y="0"/>
              </a:lnTo>
              <a:lnTo>
                <a:pt x="218377" y="1408535"/>
              </a:lnTo>
              <a:lnTo>
                <a:pt x="436755" y="140853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468D64-0711-C242-A3D1-4E5D84EC7D92}">
      <dsp:nvSpPr>
        <dsp:cNvPr id="0" name=""/>
        <dsp:cNvSpPr/>
      </dsp:nvSpPr>
      <dsp:spPr>
        <a:xfrm>
          <a:off x="2818886" y="1742263"/>
          <a:ext cx="436755" cy="469511"/>
        </a:xfrm>
        <a:custGeom>
          <a:avLst/>
          <a:gdLst/>
          <a:ahLst/>
          <a:cxnLst/>
          <a:rect l="0" t="0" r="0" b="0"/>
          <a:pathLst>
            <a:path>
              <a:moveTo>
                <a:pt x="0" y="0"/>
              </a:moveTo>
              <a:lnTo>
                <a:pt x="218377" y="0"/>
              </a:lnTo>
              <a:lnTo>
                <a:pt x="218377" y="469511"/>
              </a:lnTo>
              <a:lnTo>
                <a:pt x="436755" y="469511"/>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2B3CFD-E3D9-4540-BD4C-D7D3AC90F4ED}">
      <dsp:nvSpPr>
        <dsp:cNvPr id="0" name=""/>
        <dsp:cNvSpPr/>
      </dsp:nvSpPr>
      <dsp:spPr>
        <a:xfrm>
          <a:off x="2818886" y="1272751"/>
          <a:ext cx="436755" cy="469511"/>
        </a:xfrm>
        <a:custGeom>
          <a:avLst/>
          <a:gdLst/>
          <a:ahLst/>
          <a:cxnLst/>
          <a:rect l="0" t="0" r="0" b="0"/>
          <a:pathLst>
            <a:path>
              <a:moveTo>
                <a:pt x="0" y="469511"/>
              </a:moveTo>
              <a:lnTo>
                <a:pt x="218377" y="469511"/>
              </a:lnTo>
              <a:lnTo>
                <a:pt x="218377" y="0"/>
              </a:lnTo>
              <a:lnTo>
                <a:pt x="436755"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DB30AA-1984-4944-86A6-9752E54AC461}">
      <dsp:nvSpPr>
        <dsp:cNvPr id="0" name=""/>
        <dsp:cNvSpPr/>
      </dsp:nvSpPr>
      <dsp:spPr>
        <a:xfrm>
          <a:off x="2818886" y="333728"/>
          <a:ext cx="436755" cy="1408535"/>
        </a:xfrm>
        <a:custGeom>
          <a:avLst/>
          <a:gdLst/>
          <a:ahLst/>
          <a:cxnLst/>
          <a:rect l="0" t="0" r="0" b="0"/>
          <a:pathLst>
            <a:path>
              <a:moveTo>
                <a:pt x="0" y="1408535"/>
              </a:moveTo>
              <a:lnTo>
                <a:pt x="218377" y="1408535"/>
              </a:lnTo>
              <a:lnTo>
                <a:pt x="218377" y="0"/>
              </a:lnTo>
              <a:lnTo>
                <a:pt x="436755"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72C6F47-B79F-EE4D-A4C3-E4F481C93A15}">
      <dsp:nvSpPr>
        <dsp:cNvPr id="0" name=""/>
        <dsp:cNvSpPr/>
      </dsp:nvSpPr>
      <dsp:spPr>
        <a:xfrm>
          <a:off x="635111" y="1409237"/>
          <a:ext cx="2183775" cy="66605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kern="1200"/>
            <a:t>Seed Round Allocation (₹622.5L):</a:t>
          </a:r>
          <a:endParaRPr lang="en-IN" sz="1600" kern="1200"/>
        </a:p>
      </dsp:txBody>
      <dsp:txXfrm>
        <a:off x="635111" y="1409237"/>
        <a:ext cx="2183775" cy="666051"/>
      </dsp:txXfrm>
    </dsp:sp>
    <dsp:sp modelId="{A9BB759B-59DF-7345-B7A4-C6F238559CB0}">
      <dsp:nvSpPr>
        <dsp:cNvPr id="0" name=""/>
        <dsp:cNvSpPr/>
      </dsp:nvSpPr>
      <dsp:spPr>
        <a:xfrm>
          <a:off x="3255642" y="702"/>
          <a:ext cx="2183775" cy="6660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Product Development: ₹249.0L (40%)</a:t>
          </a:r>
        </a:p>
      </dsp:txBody>
      <dsp:txXfrm>
        <a:off x="3255642" y="702"/>
        <a:ext cx="2183775" cy="666051"/>
      </dsp:txXfrm>
    </dsp:sp>
    <dsp:sp modelId="{5A86E602-5CEF-0144-BEA9-4080CB406033}">
      <dsp:nvSpPr>
        <dsp:cNvPr id="0" name=""/>
        <dsp:cNvSpPr/>
      </dsp:nvSpPr>
      <dsp:spPr>
        <a:xfrm>
          <a:off x="3255642" y="939726"/>
          <a:ext cx="2183775" cy="6660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Initial Production: ₹217.9L (35%)</a:t>
          </a:r>
        </a:p>
      </dsp:txBody>
      <dsp:txXfrm>
        <a:off x="3255642" y="939726"/>
        <a:ext cx="2183775" cy="666051"/>
      </dsp:txXfrm>
    </dsp:sp>
    <dsp:sp modelId="{71D8014A-3CCA-F248-90D1-18A9F5840FFE}">
      <dsp:nvSpPr>
        <dsp:cNvPr id="0" name=""/>
        <dsp:cNvSpPr/>
      </dsp:nvSpPr>
      <dsp:spPr>
        <a:xfrm>
          <a:off x="3255642" y="1878749"/>
          <a:ext cx="2183775" cy="6660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Team &amp; Operations: ₹93.4L (15%)</a:t>
          </a:r>
        </a:p>
      </dsp:txBody>
      <dsp:txXfrm>
        <a:off x="3255642" y="1878749"/>
        <a:ext cx="2183775" cy="666051"/>
      </dsp:txXfrm>
    </dsp:sp>
    <dsp:sp modelId="{9D270E08-9839-C84A-9152-7BF5F847E9C7}">
      <dsp:nvSpPr>
        <dsp:cNvPr id="0" name=""/>
        <dsp:cNvSpPr/>
      </dsp:nvSpPr>
      <dsp:spPr>
        <a:xfrm>
          <a:off x="3255642" y="2817772"/>
          <a:ext cx="2183775" cy="6660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Marketing &amp; Sales: ₹62.3L (10%)</a:t>
          </a:r>
        </a:p>
      </dsp:txBody>
      <dsp:txXfrm>
        <a:off x="3255642" y="2817772"/>
        <a:ext cx="2183775" cy="666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5DE57-A14B-784A-BF8D-8902FD6BB527}">
      <dsp:nvSpPr>
        <dsp:cNvPr id="0" name=""/>
        <dsp:cNvSpPr/>
      </dsp:nvSpPr>
      <dsp:spPr>
        <a:xfrm>
          <a:off x="5060569" y="2079882"/>
          <a:ext cx="2542078" cy="2542078"/>
        </a:xfrm>
        <a:prstGeom prst="gear9">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Hardware Sales</a:t>
          </a:r>
          <a:r>
            <a:rPr lang="en-IN" sz="1400" kern="1200" dirty="0"/>
            <a:t>: Base units, expansion modules, accessories (65%)</a:t>
          </a:r>
        </a:p>
      </dsp:txBody>
      <dsp:txXfrm>
        <a:off x="5571640" y="2675352"/>
        <a:ext cx="1519936" cy="1306680"/>
      </dsp:txXfrm>
    </dsp:sp>
    <dsp:sp modelId="{58C075D0-18C7-A74B-91F7-BEB72DE46139}">
      <dsp:nvSpPr>
        <dsp:cNvPr id="0" name=""/>
        <dsp:cNvSpPr/>
      </dsp:nvSpPr>
      <dsp:spPr>
        <a:xfrm>
          <a:off x="3352801" y="1293881"/>
          <a:ext cx="2306266" cy="2219077"/>
        </a:xfrm>
        <a:prstGeom prst="gear6">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Subscription Revenue</a:t>
          </a:r>
          <a:r>
            <a:rPr lang="en-IN" sz="1400" kern="1200" dirty="0"/>
            <a:t>: Seed pods, premium app features (25%)</a:t>
          </a:r>
        </a:p>
      </dsp:txBody>
      <dsp:txXfrm>
        <a:off x="3924134" y="1855917"/>
        <a:ext cx="1163600" cy="1095005"/>
      </dsp:txXfrm>
    </dsp:sp>
    <dsp:sp modelId="{0B20C4D2-6809-3148-B9D2-9AE576CE668B}">
      <dsp:nvSpPr>
        <dsp:cNvPr id="0" name=""/>
        <dsp:cNvSpPr/>
      </dsp:nvSpPr>
      <dsp:spPr>
        <a:xfrm rot="20700000">
          <a:off x="4617049" y="203554"/>
          <a:ext cx="1811431" cy="1811431"/>
        </a:xfrm>
        <a:prstGeom prst="gear6">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B2B Solutions</a:t>
          </a:r>
          <a:r>
            <a:rPr lang="en-IN" sz="1400" kern="1200" dirty="0"/>
            <a:t>: Restaurant/educational partnerships (10%)</a:t>
          </a:r>
        </a:p>
      </dsp:txBody>
      <dsp:txXfrm rot="-20700000">
        <a:off x="5014349" y="600854"/>
        <a:ext cx="1016831" cy="1016831"/>
      </dsp:txXfrm>
    </dsp:sp>
    <dsp:sp modelId="{4C3A6C44-81E2-084A-9B39-F494E86A6C7B}">
      <dsp:nvSpPr>
        <dsp:cNvPr id="0" name=""/>
        <dsp:cNvSpPr/>
      </dsp:nvSpPr>
      <dsp:spPr>
        <a:xfrm>
          <a:off x="4869820" y="1693598"/>
          <a:ext cx="3253860" cy="3253860"/>
        </a:xfrm>
        <a:prstGeom prst="circularArrow">
          <a:avLst>
            <a:gd name="adj1" fmla="val 4688"/>
            <a:gd name="adj2" fmla="val 299029"/>
            <a:gd name="adj3" fmla="val 2525520"/>
            <a:gd name="adj4" fmla="val 15841270"/>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BBFC54-E852-E94C-94A9-5E5805331401}">
      <dsp:nvSpPr>
        <dsp:cNvPr id="0" name=""/>
        <dsp:cNvSpPr/>
      </dsp:nvSpPr>
      <dsp:spPr>
        <a:xfrm>
          <a:off x="3254125" y="1068126"/>
          <a:ext cx="2364133" cy="2364133"/>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0C2DB1-3AC5-EA42-8923-27D78A7A0A3F}">
      <dsp:nvSpPr>
        <dsp:cNvPr id="0" name=""/>
        <dsp:cNvSpPr/>
      </dsp:nvSpPr>
      <dsp:spPr>
        <a:xfrm>
          <a:off x="4198047" y="-195051"/>
          <a:ext cx="2549011" cy="2549011"/>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06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3154461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153737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allpaperflare.com/field-filled-with-green-leafed-plants-soybean-field-farming-wallpaper-zvisu"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168013" TargetMode="External"/><Relationship Id="rId2" Type="http://schemas.openxmlformats.org/officeDocument/2006/relationships/image" Target="../media/image30.jpg!d"/><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pxhere.com/en/photo/1168013" TargetMode="External"/><Relationship Id="rId7" Type="http://schemas.microsoft.com/office/2007/relationships/hdphoto" Target="../media/hdphoto1.wdp"/><Relationship Id="rId2" Type="http://schemas.openxmlformats.org/officeDocument/2006/relationships/image" Target="../media/image30.jpg!d"/><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hyperlink" Target="https://freepngimg.com/png/37361-green-leaves-photo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hyperlink" Target="https://svgsilh.com/image/1985655.html" TargetMode="External"/><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svg"/><Relationship Id="rId4" Type="http://schemas.openxmlformats.org/officeDocument/2006/relationships/image" Target="../media/image45.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5CF8AA-A741-D40E-F200-CEC9B39A4B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4630400" cy="8005665"/>
          </a:xfrm>
          <a:prstGeom prst="rect">
            <a:avLst/>
          </a:prstGeom>
        </p:spPr>
      </p:pic>
      <p:sp>
        <p:nvSpPr>
          <p:cNvPr id="7" name="Rectangle 6">
            <a:extLst>
              <a:ext uri="{FF2B5EF4-FFF2-40B4-BE49-F238E27FC236}">
                <a16:creationId xmlns:a16="http://schemas.microsoft.com/office/drawing/2014/main" id="{97560833-974F-D504-C415-01CE6631C00A}"/>
              </a:ext>
            </a:extLst>
          </p:cNvPr>
          <p:cNvSpPr/>
          <p:nvPr/>
        </p:nvSpPr>
        <p:spPr>
          <a:xfrm>
            <a:off x="0" y="-1"/>
            <a:ext cx="14630400" cy="8005665"/>
          </a:xfrm>
          <a:prstGeom prst="rect">
            <a:avLst/>
          </a:prstGeom>
          <a:solidFill>
            <a:schemeClr val="dk1">
              <a:alpha val="5574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593C1F-2A95-391B-4BA9-DCCFFA97B199}"/>
              </a:ext>
            </a:extLst>
          </p:cNvPr>
          <p:cNvSpPr/>
          <p:nvPr/>
        </p:nvSpPr>
        <p:spPr>
          <a:xfrm>
            <a:off x="0" y="8005664"/>
            <a:ext cx="14630400" cy="2239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183174-6583-2F6F-33F0-E4D35B0F3C38}"/>
              </a:ext>
            </a:extLst>
          </p:cNvPr>
          <p:cNvSpPr/>
          <p:nvPr/>
        </p:nvSpPr>
        <p:spPr>
          <a:xfrm>
            <a:off x="1922107" y="1651517"/>
            <a:ext cx="2239346" cy="209938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8000" dirty="0"/>
              <a:t>HYD</a:t>
            </a:r>
          </a:p>
        </p:txBody>
      </p:sp>
      <p:sp>
        <p:nvSpPr>
          <p:cNvPr id="11" name="TextBox 10">
            <a:extLst>
              <a:ext uri="{FF2B5EF4-FFF2-40B4-BE49-F238E27FC236}">
                <a16:creationId xmlns:a16="http://schemas.microsoft.com/office/drawing/2014/main" id="{6936B72E-A252-80E7-AF2D-C44F80D70F95}"/>
              </a:ext>
            </a:extLst>
          </p:cNvPr>
          <p:cNvSpPr txBox="1"/>
          <p:nvPr/>
        </p:nvSpPr>
        <p:spPr>
          <a:xfrm>
            <a:off x="3806890" y="2036650"/>
            <a:ext cx="9703837" cy="3785652"/>
          </a:xfrm>
          <a:prstGeom prst="rect">
            <a:avLst/>
          </a:prstGeom>
          <a:noFill/>
        </p:spPr>
        <p:txBody>
          <a:bodyPr wrap="square" rtlCol="0">
            <a:spAutoFit/>
          </a:bodyPr>
          <a:lstStyle/>
          <a:p>
            <a:r>
              <a:rPr lang="en-US" sz="8000" dirty="0">
                <a:solidFill>
                  <a:schemeClr val="bg1"/>
                </a:solidFill>
              </a:rPr>
              <a:t>ROPOD :       Revolutionizing Home Agriculture</a:t>
            </a:r>
          </a:p>
        </p:txBody>
      </p:sp>
    </p:spTree>
    <p:extLst>
      <p:ext uri="{BB962C8B-B14F-4D97-AF65-F5344CB8AC3E}">
        <p14:creationId xmlns:p14="http://schemas.microsoft.com/office/powerpoint/2010/main" val="664412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3">
            <a:extLst>
              <a:ext uri="{FF2B5EF4-FFF2-40B4-BE49-F238E27FC236}">
                <a16:creationId xmlns:a16="http://schemas.microsoft.com/office/drawing/2014/main" id="{19133F7E-578A-E151-9434-EA3097F7071F}"/>
              </a:ext>
            </a:extLst>
          </p:cNvPr>
          <p:cNvSpPr/>
          <p:nvPr/>
        </p:nvSpPr>
        <p:spPr>
          <a:xfrm>
            <a:off x="862371" y="2930782"/>
            <a:ext cx="3608030" cy="613410"/>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30" name="Rectangle 29">
            <a:extLst>
              <a:ext uri="{FF2B5EF4-FFF2-40B4-BE49-F238E27FC236}">
                <a16:creationId xmlns:a16="http://schemas.microsoft.com/office/drawing/2014/main" id="{135FEB75-1B89-3D2B-435E-3DF0E2F80035}"/>
              </a:ext>
            </a:extLst>
          </p:cNvPr>
          <p:cNvSpPr/>
          <p:nvPr/>
        </p:nvSpPr>
        <p:spPr>
          <a:xfrm>
            <a:off x="0" y="839571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36" name="Picture 35">
            <a:extLst>
              <a:ext uri="{FF2B5EF4-FFF2-40B4-BE49-F238E27FC236}">
                <a16:creationId xmlns:a16="http://schemas.microsoft.com/office/drawing/2014/main" id="{4DF5805A-A705-1792-1698-E398717161D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461" y="-104390"/>
            <a:ext cx="14922512" cy="9865438"/>
          </a:xfrm>
          <a:prstGeom prst="rect">
            <a:avLst/>
          </a:prstGeom>
          <a:effectLst>
            <a:outerShdw blurRad="50800" dist="50800" dir="5400000" algn="ctr" rotWithShape="0">
              <a:srgbClr val="000000">
                <a:alpha val="73000"/>
              </a:srgbClr>
            </a:outerShdw>
          </a:effectLst>
        </p:spPr>
      </p:pic>
      <p:sp>
        <p:nvSpPr>
          <p:cNvPr id="37" name="Rectangle 36">
            <a:extLst>
              <a:ext uri="{FF2B5EF4-FFF2-40B4-BE49-F238E27FC236}">
                <a16:creationId xmlns:a16="http://schemas.microsoft.com/office/drawing/2014/main" id="{83A856D9-890E-5C81-FE88-76909F36A380}"/>
              </a:ext>
            </a:extLst>
          </p:cNvPr>
          <p:cNvSpPr/>
          <p:nvPr/>
        </p:nvSpPr>
        <p:spPr>
          <a:xfrm>
            <a:off x="-79461" y="-148856"/>
            <a:ext cx="15071368" cy="9909544"/>
          </a:xfrm>
          <a:prstGeom prst="rect">
            <a:avLst/>
          </a:prstGeom>
          <a:solidFill>
            <a:schemeClr val="tx1">
              <a:alpha val="7715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oogle Shape;433;p54">
            <a:extLst>
              <a:ext uri="{FF2B5EF4-FFF2-40B4-BE49-F238E27FC236}">
                <a16:creationId xmlns:a16="http://schemas.microsoft.com/office/drawing/2014/main" id="{A39DACCD-0893-785C-21B5-9E2834CF31CB}"/>
              </a:ext>
            </a:extLst>
          </p:cNvPr>
          <p:cNvGrpSpPr/>
          <p:nvPr/>
        </p:nvGrpSpPr>
        <p:grpSpPr>
          <a:xfrm>
            <a:off x="2071758" y="1907797"/>
            <a:ext cx="12531075" cy="6142075"/>
            <a:chOff x="2324326" y="1535775"/>
            <a:chExt cx="4215640" cy="1623409"/>
          </a:xfrm>
        </p:grpSpPr>
        <p:grpSp>
          <p:nvGrpSpPr>
            <p:cNvPr id="39" name="Google Shape;434;p54">
              <a:extLst>
                <a:ext uri="{FF2B5EF4-FFF2-40B4-BE49-F238E27FC236}">
                  <a16:creationId xmlns:a16="http://schemas.microsoft.com/office/drawing/2014/main" id="{EE9F71E6-C1F1-F0C5-225D-F21BE2CC65A1}"/>
                </a:ext>
              </a:extLst>
            </p:cNvPr>
            <p:cNvGrpSpPr/>
            <p:nvPr/>
          </p:nvGrpSpPr>
          <p:grpSpPr>
            <a:xfrm>
              <a:off x="2324326" y="1535775"/>
              <a:ext cx="4215640" cy="1623409"/>
              <a:chOff x="2324326" y="1535775"/>
              <a:chExt cx="4215640" cy="1623409"/>
            </a:xfrm>
          </p:grpSpPr>
          <p:sp>
            <p:nvSpPr>
              <p:cNvPr id="41" name="Google Shape;440;p54">
                <a:extLst>
                  <a:ext uri="{FF2B5EF4-FFF2-40B4-BE49-F238E27FC236}">
                    <a16:creationId xmlns:a16="http://schemas.microsoft.com/office/drawing/2014/main" id="{50BA8E66-84EE-FAF2-2F9F-BC16245CF557}"/>
                  </a:ext>
                </a:extLst>
              </p:cNvPr>
              <p:cNvSpPr/>
              <p:nvPr/>
            </p:nvSpPr>
            <p:spPr>
              <a:xfrm rot="5400000">
                <a:off x="5024686"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2" name="Google Shape;435;p54">
                <a:extLst>
                  <a:ext uri="{FF2B5EF4-FFF2-40B4-BE49-F238E27FC236}">
                    <a16:creationId xmlns:a16="http://schemas.microsoft.com/office/drawing/2014/main" id="{F92B76CB-6152-88DA-6DFF-F9E54BC0F433}"/>
                  </a:ext>
                </a:extLst>
              </p:cNvPr>
              <p:cNvSpPr/>
              <p:nvPr/>
            </p:nvSpPr>
            <p:spPr>
              <a:xfrm rot="5400000">
                <a:off x="2216197" y="1643904"/>
                <a:ext cx="1623409" cy="1407151"/>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solidFill>
                    <a:schemeClr val="bg1"/>
                  </a:solidFill>
                </a:endParaRPr>
              </a:p>
            </p:txBody>
          </p:sp>
          <p:sp>
            <p:nvSpPr>
              <p:cNvPr id="43" name="Google Shape;436;p54">
                <a:extLst>
                  <a:ext uri="{FF2B5EF4-FFF2-40B4-BE49-F238E27FC236}">
                    <a16:creationId xmlns:a16="http://schemas.microsoft.com/office/drawing/2014/main" id="{6DFA204C-D37D-C10B-2939-210F9B39C56B}"/>
                  </a:ext>
                </a:extLst>
              </p:cNvPr>
              <p:cNvSpPr/>
              <p:nvPr/>
            </p:nvSpPr>
            <p:spPr>
              <a:xfrm rot="5400000">
                <a:off x="3623309"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0" name="Google Shape;449;p54">
              <a:extLst>
                <a:ext uri="{FF2B5EF4-FFF2-40B4-BE49-F238E27FC236}">
                  <a16:creationId xmlns:a16="http://schemas.microsoft.com/office/drawing/2014/main" id="{EEEDD4B3-618A-C9AC-1934-2B22E38C24F8}"/>
                </a:ext>
              </a:extLst>
            </p:cNvPr>
            <p:cNvSpPr/>
            <p:nvPr/>
          </p:nvSpPr>
          <p:spPr>
            <a:xfrm>
              <a:off x="5796476" y="2240676"/>
              <a:ext cx="19515" cy="19515"/>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sp>
        <p:nvSpPr>
          <p:cNvPr id="46" name="Google Shape;460;p54">
            <a:extLst>
              <a:ext uri="{FF2B5EF4-FFF2-40B4-BE49-F238E27FC236}">
                <a16:creationId xmlns:a16="http://schemas.microsoft.com/office/drawing/2014/main" id="{21C91329-D911-1464-0B2A-2C858B28CD08}"/>
              </a:ext>
            </a:extLst>
          </p:cNvPr>
          <p:cNvSpPr txBox="1">
            <a:spLocks/>
          </p:cNvSpPr>
          <p:nvPr/>
        </p:nvSpPr>
        <p:spPr>
          <a:xfrm>
            <a:off x="3005044" y="2314558"/>
            <a:ext cx="2641577" cy="1105326"/>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Clr>
                <a:schemeClr val="dk1"/>
              </a:buClr>
              <a:buSzPts val="1100"/>
              <a:buFont typeface="Arial"/>
              <a:buNone/>
            </a:pPr>
            <a:endParaRPr lang="en-IN" sz="1000" dirty="0">
              <a:solidFill>
                <a:schemeClr val="bg1"/>
              </a:solidFill>
            </a:endParaRPr>
          </a:p>
        </p:txBody>
      </p:sp>
      <p:sp>
        <p:nvSpPr>
          <p:cNvPr id="48" name="TextBox 47">
            <a:extLst>
              <a:ext uri="{FF2B5EF4-FFF2-40B4-BE49-F238E27FC236}">
                <a16:creationId xmlns:a16="http://schemas.microsoft.com/office/drawing/2014/main" id="{8FF31B87-4D78-86A3-6AD6-0102A2182C3B}"/>
              </a:ext>
            </a:extLst>
          </p:cNvPr>
          <p:cNvSpPr txBox="1"/>
          <p:nvPr/>
        </p:nvSpPr>
        <p:spPr>
          <a:xfrm rot="19413395">
            <a:off x="1696254" y="2236708"/>
            <a:ext cx="2319867" cy="430887"/>
          </a:xfrm>
          <a:prstGeom prst="rect">
            <a:avLst/>
          </a:prstGeom>
          <a:noFill/>
        </p:spPr>
        <p:txBody>
          <a:bodyPr wrap="square" rtlCol="0">
            <a:spAutoFit/>
          </a:bodyPr>
          <a:lstStyle/>
          <a:p>
            <a:r>
              <a:rPr lang="en-US" sz="2200" b="1" dirty="0">
                <a:solidFill>
                  <a:schemeClr val="bg1"/>
                </a:solidFill>
              </a:rPr>
              <a:t>HYDROPOD BASIC</a:t>
            </a:r>
          </a:p>
        </p:txBody>
      </p:sp>
      <p:sp>
        <p:nvSpPr>
          <p:cNvPr id="49" name="TextBox 48">
            <a:extLst>
              <a:ext uri="{FF2B5EF4-FFF2-40B4-BE49-F238E27FC236}">
                <a16:creationId xmlns:a16="http://schemas.microsoft.com/office/drawing/2014/main" id="{12554AC5-3C6F-3A8D-A631-6CCBF170FCB8}"/>
              </a:ext>
            </a:extLst>
          </p:cNvPr>
          <p:cNvSpPr txBox="1"/>
          <p:nvPr/>
        </p:nvSpPr>
        <p:spPr>
          <a:xfrm rot="19391088">
            <a:off x="5942892" y="2175622"/>
            <a:ext cx="2319867" cy="446276"/>
          </a:xfrm>
          <a:prstGeom prst="rect">
            <a:avLst/>
          </a:prstGeom>
          <a:noFill/>
        </p:spPr>
        <p:txBody>
          <a:bodyPr wrap="square" rtlCol="0">
            <a:spAutoFit/>
          </a:bodyPr>
          <a:lstStyle/>
          <a:p>
            <a:r>
              <a:rPr lang="en-US" sz="2200" b="1" dirty="0">
                <a:solidFill>
                  <a:schemeClr val="bg1"/>
                </a:solidFill>
              </a:rPr>
              <a:t>HYDROPOD PLUS</a:t>
            </a:r>
          </a:p>
        </p:txBody>
      </p:sp>
      <p:graphicFrame>
        <p:nvGraphicFramePr>
          <p:cNvPr id="50" name="Table 49">
            <a:extLst>
              <a:ext uri="{FF2B5EF4-FFF2-40B4-BE49-F238E27FC236}">
                <a16:creationId xmlns:a16="http://schemas.microsoft.com/office/drawing/2014/main" id="{4B4B7DF1-D426-E28B-888B-E91CD733F161}"/>
              </a:ext>
            </a:extLst>
          </p:cNvPr>
          <p:cNvGraphicFramePr>
            <a:graphicFrameLocks noGrp="1"/>
          </p:cNvGraphicFramePr>
          <p:nvPr>
            <p:extLst>
              <p:ext uri="{D42A27DB-BD31-4B8C-83A1-F6EECF244321}">
                <p14:modId xmlns:p14="http://schemas.microsoft.com/office/powerpoint/2010/main" val="1015488131"/>
              </p:ext>
            </p:extLst>
          </p:nvPr>
        </p:nvGraphicFramePr>
        <p:xfrm>
          <a:off x="2223518" y="3183795"/>
          <a:ext cx="3812756" cy="4158730"/>
        </p:xfrm>
        <a:graphic>
          <a:graphicData uri="http://schemas.openxmlformats.org/drawingml/2006/table">
            <a:tbl>
              <a:tblPr firstRow="1" bandRow="1">
                <a:noFill/>
                <a:tableStyleId>{5C22544A-7EE6-4342-B048-85BDC9FD1C3A}</a:tableStyleId>
              </a:tblPr>
              <a:tblGrid>
                <a:gridCol w="3812756">
                  <a:extLst>
                    <a:ext uri="{9D8B030D-6E8A-4147-A177-3AD203B41FA5}">
                      <a16:colId xmlns:a16="http://schemas.microsoft.com/office/drawing/2014/main" val="1347498477"/>
                    </a:ext>
                  </a:extLst>
                </a:gridCol>
              </a:tblGrid>
              <a:tr h="646363">
                <a:tc>
                  <a:txBody>
                    <a:bodyPr/>
                    <a:lstStyle/>
                    <a:p>
                      <a:pPr algn="ctr"/>
                      <a:r>
                        <a:rPr lang="en-IN" sz="1600" b="0" dirty="0">
                          <a:solidFill>
                            <a:schemeClr val="bg1"/>
                          </a:solidFill>
                          <a:latin typeface=""/>
                        </a:rPr>
                        <a:t>12 plants, compact (12"x12"), smart lighting &amp; water system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95365"/>
                  </a:ext>
                </a:extLst>
              </a:tr>
              <a:tr h="524426">
                <a:tc>
                  <a:txBody>
                    <a:bodyPr/>
                    <a:lstStyle/>
                    <a:p>
                      <a:pPr algn="ctr"/>
                      <a:r>
                        <a:rPr lang="en-IN" sz="1600" dirty="0">
                          <a:solidFill>
                            <a:schemeClr val="bg1"/>
                          </a:solidFill>
                          <a:latin typeface=""/>
                        </a:rPr>
                        <a:t>₹24,817 (48% margin)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0870550"/>
                  </a:ext>
                </a:extLst>
              </a:tr>
              <a:tr h="646363">
                <a:tc>
                  <a:txBody>
                    <a:bodyPr/>
                    <a:lstStyle/>
                    <a:p>
                      <a:pPr algn="ctr"/>
                      <a:r>
                        <a:rPr lang="en-IN" sz="1600" dirty="0">
                          <a:solidFill>
                            <a:schemeClr val="bg1"/>
                          </a:solidFill>
                          <a:latin typeface=""/>
                        </a:rPr>
                        <a:t>E-commerce (Amazon, Flipkart), urban 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7073836"/>
                  </a:ext>
                </a:extLst>
              </a:tr>
              <a:tr h="646363">
                <a:tc>
                  <a:txBody>
                    <a:bodyPr/>
                    <a:lstStyle/>
                    <a:p>
                      <a:pPr algn="ctr"/>
                      <a:r>
                        <a:rPr lang="en-IN" sz="1600" dirty="0">
                          <a:solidFill>
                            <a:schemeClr val="bg1"/>
                          </a:solidFill>
                          <a:latin typeface=""/>
                        </a:rPr>
                        <a:t>Social media tutorials, entry-level incentives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9464709"/>
                  </a:ext>
                </a:extLst>
              </a:tr>
              <a:tr h="524426">
                <a:tc>
                  <a:txBody>
                    <a:bodyPr/>
                    <a:lstStyle/>
                    <a:p>
                      <a:pPr algn="ctr"/>
                      <a:r>
                        <a:rPr lang="en-IN" sz="1600" dirty="0">
                          <a:solidFill>
                            <a:schemeClr val="bg1"/>
                          </a:solidFill>
                          <a:latin typeface=""/>
                        </a:rPr>
                        <a:t>Q4 2025 launch, metro cities first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189604"/>
                  </a:ext>
                </a:extLst>
              </a:tr>
              <a:tr h="524426">
                <a:tc>
                  <a:txBody>
                    <a:bodyPr/>
                    <a:lstStyle/>
                    <a:p>
                      <a:pPr algn="ctr"/>
                      <a:r>
                        <a:rPr lang="en-IN" sz="1600" dirty="0">
                          <a:solidFill>
                            <a:schemeClr val="bg1"/>
                          </a:solidFill>
                          <a:latin typeface=""/>
                        </a:rPr>
                        <a:t>Eco-friendly packaging, 3-5 day delivery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0054901"/>
                  </a:ext>
                </a:extLst>
              </a:tr>
              <a:tr h="646363">
                <a:tc>
                  <a:txBody>
                    <a:bodyPr/>
                    <a:lstStyle/>
                    <a:p>
                      <a:pPr algn="ctr"/>
                      <a:r>
                        <a:rPr lang="en-IN" sz="1600" dirty="0">
                          <a:solidFill>
                            <a:schemeClr val="bg1"/>
                          </a:solidFill>
                          <a:latin typeface=""/>
                        </a:rPr>
                        <a:t>      Basic onboarding, </a:t>
                      </a:r>
                    </a:p>
                    <a:p>
                      <a:pPr algn="ctr"/>
                      <a:r>
                        <a:rPr lang="en-IN" sz="1600" dirty="0">
                          <a:solidFill>
                            <a:schemeClr val="bg1"/>
                          </a:solidFill>
                          <a:latin typeface=""/>
                        </a:rPr>
                        <a:t>    standard support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279563"/>
                  </a:ext>
                </a:extLst>
              </a:tr>
            </a:tbl>
          </a:graphicData>
        </a:graphic>
      </p:graphicFrame>
      <p:graphicFrame>
        <p:nvGraphicFramePr>
          <p:cNvPr id="51" name="Table 50">
            <a:extLst>
              <a:ext uri="{FF2B5EF4-FFF2-40B4-BE49-F238E27FC236}">
                <a16:creationId xmlns:a16="http://schemas.microsoft.com/office/drawing/2014/main" id="{A1C70CF3-BE77-37BF-6E13-CB38B543A300}"/>
              </a:ext>
            </a:extLst>
          </p:cNvPr>
          <p:cNvGraphicFramePr>
            <a:graphicFrameLocks noGrp="1"/>
          </p:cNvGraphicFramePr>
          <p:nvPr>
            <p:extLst>
              <p:ext uri="{D42A27DB-BD31-4B8C-83A1-F6EECF244321}">
                <p14:modId xmlns:p14="http://schemas.microsoft.com/office/powerpoint/2010/main" val="1384600965"/>
              </p:ext>
            </p:extLst>
          </p:nvPr>
        </p:nvGraphicFramePr>
        <p:xfrm>
          <a:off x="6512076" y="3110564"/>
          <a:ext cx="3607147" cy="4231960"/>
        </p:xfrm>
        <a:graphic>
          <a:graphicData uri="http://schemas.openxmlformats.org/drawingml/2006/table">
            <a:tbl>
              <a:tblPr firstRow="1" bandRow="1">
                <a:noFill/>
                <a:tableStyleId>{5C22544A-7EE6-4342-B048-85BDC9FD1C3A}</a:tableStyleId>
              </a:tblPr>
              <a:tblGrid>
                <a:gridCol w="3607147">
                  <a:extLst>
                    <a:ext uri="{9D8B030D-6E8A-4147-A177-3AD203B41FA5}">
                      <a16:colId xmlns:a16="http://schemas.microsoft.com/office/drawing/2014/main" val="940722835"/>
                    </a:ext>
                  </a:extLst>
                </a:gridCol>
              </a:tblGrid>
              <a:tr h="621310">
                <a:tc>
                  <a:txBody>
                    <a:bodyPr/>
                    <a:lstStyle/>
                    <a:p>
                      <a:pPr algn="ctr"/>
                      <a:r>
                        <a:rPr lang="en-IN" sz="1600" b="0" dirty="0">
                          <a:solidFill>
                            <a:schemeClr val="bg1"/>
                          </a:solidFill>
                          <a:latin typeface=""/>
                        </a:rPr>
                        <a:t>18 plants, larger (15"x15"), enhanced lighting &amp; water monitoring</a:t>
                      </a:r>
                      <a:endParaRPr lang="en-US" sz="1600" b="0" dirty="0">
                        <a:solidFill>
                          <a:schemeClr val="bg1"/>
                        </a:solidFill>
                        <a:latin typeface=""/>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9315983"/>
                  </a:ext>
                </a:extLst>
              </a:tr>
              <a:tr h="504100">
                <a:tc>
                  <a:txBody>
                    <a:bodyPr/>
                    <a:lstStyle/>
                    <a:p>
                      <a:pPr algn="ctr"/>
                      <a:r>
                        <a:rPr lang="en-IN" sz="1600" dirty="0">
                          <a:solidFill>
                            <a:schemeClr val="bg1"/>
                          </a:solidFill>
                          <a:latin typeface=""/>
                        </a:rPr>
                        <a:t>₹33,117 (51% margin)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560724"/>
                  </a:ext>
                </a:extLst>
              </a:tr>
              <a:tr h="621310">
                <a:tc>
                  <a:txBody>
                    <a:bodyPr/>
                    <a:lstStyle/>
                    <a:p>
                      <a:pPr algn="ctr"/>
                      <a:r>
                        <a:rPr lang="en-IN" sz="1600" dirty="0">
                          <a:solidFill>
                            <a:schemeClr val="bg1"/>
                          </a:solidFill>
                          <a:latin typeface=""/>
                        </a:rPr>
                        <a:t>Premium home stores, specialty garden </a:t>
                      </a:r>
                      <a:r>
                        <a:rPr lang="en-IN" sz="1600" dirty="0" err="1">
                          <a:solidFill>
                            <a:schemeClr val="bg1"/>
                          </a:solidFill>
                          <a:latin typeface=""/>
                        </a:rPr>
                        <a:t>centers</a:t>
                      </a:r>
                      <a:r>
                        <a:rPr lang="en-IN" sz="1600" dirty="0">
                          <a:solidFill>
                            <a:schemeClr val="bg1"/>
                          </a:solidFill>
                          <a:latin typeface=""/>
                        </a:rPr>
                        <a:t>, real estate partners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2079411"/>
                  </a:ext>
                </a:extLst>
              </a:tr>
              <a:tr h="621310">
                <a:tc>
                  <a:txBody>
                    <a:bodyPr/>
                    <a:lstStyle/>
                    <a:p>
                      <a:pPr algn="ctr"/>
                      <a:r>
                        <a:rPr lang="en-IN" sz="1600" dirty="0">
                          <a:solidFill>
                            <a:schemeClr val="bg1"/>
                          </a:solidFill>
                          <a:latin typeface=""/>
                        </a:rPr>
                        <a:t>Family health campaigns, influencer partnerships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2216883"/>
                  </a:ext>
                </a:extLst>
              </a:tr>
              <a:tr h="621310">
                <a:tc>
                  <a:txBody>
                    <a:bodyPr/>
                    <a:lstStyle/>
                    <a:p>
                      <a:pPr algn="ctr"/>
                      <a:r>
                        <a:rPr lang="en-IN" sz="1600" dirty="0">
                          <a:solidFill>
                            <a:schemeClr val="bg1"/>
                          </a:solidFill>
                          <a:latin typeface=""/>
                        </a:rPr>
                        <a:t>Tier 1 &amp; 2 cities, quarterly feature updates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181656"/>
                  </a:ext>
                </a:extLst>
              </a:tr>
              <a:tr h="621310">
                <a:tc>
                  <a:txBody>
                    <a:bodyPr/>
                    <a:lstStyle/>
                    <a:p>
                      <a:pPr algn="ctr"/>
                      <a:r>
                        <a:rPr lang="en-IN" sz="1600" dirty="0">
                          <a:solidFill>
                            <a:schemeClr val="bg1"/>
                          </a:solidFill>
                          <a:latin typeface=""/>
                        </a:rPr>
                        <a:t>Premium unboxing, scheduled delivery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23868"/>
                  </a:ext>
                </a:extLst>
              </a:tr>
              <a:tr h="621310">
                <a:tc>
                  <a:txBody>
                    <a:bodyPr/>
                    <a:lstStyle/>
                    <a:p>
                      <a:pPr algn="ctr"/>
                      <a:r>
                        <a:rPr lang="en-IN" sz="1600" dirty="0">
                          <a:solidFill>
                            <a:schemeClr val="bg1"/>
                          </a:solidFill>
                          <a:latin typeface=""/>
                        </a:rPr>
                        <a:t>Priority phone support, </a:t>
                      </a:r>
                    </a:p>
                    <a:p>
                      <a:pPr algn="ctr"/>
                      <a:r>
                        <a:rPr lang="en-IN" sz="1600" dirty="0">
                          <a:solidFill>
                            <a:schemeClr val="bg1"/>
                          </a:solidFill>
                          <a:latin typeface=""/>
                        </a:rPr>
                        <a:t>recipe sharing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5190955"/>
                  </a:ext>
                </a:extLst>
              </a:tr>
            </a:tbl>
          </a:graphicData>
        </a:graphic>
      </p:graphicFrame>
      <p:graphicFrame>
        <p:nvGraphicFramePr>
          <p:cNvPr id="52" name="Table 51">
            <a:extLst>
              <a:ext uri="{FF2B5EF4-FFF2-40B4-BE49-F238E27FC236}">
                <a16:creationId xmlns:a16="http://schemas.microsoft.com/office/drawing/2014/main" id="{AEB3F183-167D-24BD-B2CA-94BC11811028}"/>
              </a:ext>
            </a:extLst>
          </p:cNvPr>
          <p:cNvGraphicFramePr>
            <a:graphicFrameLocks noGrp="1"/>
          </p:cNvGraphicFramePr>
          <p:nvPr>
            <p:extLst>
              <p:ext uri="{D42A27DB-BD31-4B8C-83A1-F6EECF244321}">
                <p14:modId xmlns:p14="http://schemas.microsoft.com/office/powerpoint/2010/main" val="3420405614"/>
              </p:ext>
            </p:extLst>
          </p:nvPr>
        </p:nvGraphicFramePr>
        <p:xfrm>
          <a:off x="152749" y="3176101"/>
          <a:ext cx="2006933" cy="4234434"/>
        </p:xfrm>
        <a:graphic>
          <a:graphicData uri="http://schemas.openxmlformats.org/drawingml/2006/table">
            <a:tbl>
              <a:tblPr firstRow="1" bandRow="1">
                <a:noFill/>
                <a:tableStyleId>{5C22544A-7EE6-4342-B048-85BDC9FD1C3A}</a:tableStyleId>
              </a:tblPr>
              <a:tblGrid>
                <a:gridCol w="2006933">
                  <a:extLst>
                    <a:ext uri="{9D8B030D-6E8A-4147-A177-3AD203B41FA5}">
                      <a16:colId xmlns:a16="http://schemas.microsoft.com/office/drawing/2014/main" val="1928142438"/>
                    </a:ext>
                  </a:extLst>
                </a:gridCol>
              </a:tblGrid>
              <a:tr h="640854">
                <a:tc>
                  <a:txBody>
                    <a:bodyPr/>
                    <a:lstStyle/>
                    <a:p>
                      <a:r>
                        <a:rPr lang="en-US" b="1" dirty="0">
                          <a:solidFill>
                            <a:schemeClr val="bg1"/>
                          </a:solidFill>
                          <a:latin typeface=""/>
                        </a:rPr>
                        <a:t>Product Details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1562416"/>
                  </a:ext>
                </a:extLst>
              </a:tr>
              <a:tr h="590700">
                <a:tc>
                  <a:txBody>
                    <a:bodyPr/>
                    <a:lstStyle/>
                    <a:p>
                      <a:r>
                        <a:rPr lang="en-US" b="1" dirty="0">
                          <a:solidFill>
                            <a:schemeClr val="bg1"/>
                          </a:solidFill>
                          <a:latin typeface=""/>
                        </a:rPr>
                        <a:t>Pricing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8325308"/>
                  </a:ext>
                </a:extLst>
              </a:tr>
              <a:tr h="590700">
                <a:tc>
                  <a:txBody>
                    <a:bodyPr/>
                    <a:lstStyle/>
                    <a:p>
                      <a:r>
                        <a:rPr lang="en-US" b="1" dirty="0">
                          <a:solidFill>
                            <a:schemeClr val="bg1"/>
                          </a:solidFill>
                          <a:latin typeface=""/>
                        </a:rPr>
                        <a:t>Place &amp; distribution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1383998"/>
                  </a:ext>
                </a:extLst>
              </a:tr>
              <a:tr h="590700">
                <a:tc>
                  <a:txBody>
                    <a:bodyPr/>
                    <a:lstStyle/>
                    <a:p>
                      <a:r>
                        <a:rPr lang="en-US" b="1" dirty="0">
                          <a:solidFill>
                            <a:schemeClr val="bg1"/>
                          </a:solidFill>
                          <a:latin typeface=""/>
                        </a:rPr>
                        <a:t>Promotion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5050172"/>
                  </a:ext>
                </a:extLst>
              </a:tr>
              <a:tr h="590700">
                <a:tc>
                  <a:txBody>
                    <a:bodyPr/>
                    <a:lstStyle/>
                    <a:p>
                      <a:r>
                        <a:rPr lang="en-US" b="1" dirty="0">
                          <a:solidFill>
                            <a:schemeClr val="bg1"/>
                          </a:solidFill>
                          <a:latin typeface=""/>
                        </a:rPr>
                        <a:t>Pace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6954946"/>
                  </a:ext>
                </a:extLst>
              </a:tr>
              <a:tr h="590700">
                <a:tc>
                  <a:txBody>
                    <a:bodyPr/>
                    <a:lstStyle/>
                    <a:p>
                      <a:r>
                        <a:rPr lang="en-US" b="1" dirty="0">
                          <a:solidFill>
                            <a:schemeClr val="bg1"/>
                          </a:solidFill>
                          <a:latin typeface=""/>
                        </a:rPr>
                        <a:t>Product Delivery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7750416"/>
                  </a:ext>
                </a:extLst>
              </a:tr>
              <a:tr h="590700">
                <a:tc>
                  <a:txBody>
                    <a:bodyPr/>
                    <a:lstStyle/>
                    <a:p>
                      <a:r>
                        <a:rPr lang="en-US" b="1" dirty="0">
                          <a:solidFill>
                            <a:schemeClr val="bg1"/>
                          </a:solidFill>
                          <a:latin typeface=""/>
                        </a:rPr>
                        <a:t>Customer Exp.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3830408"/>
                  </a:ext>
                </a:extLst>
              </a:tr>
            </a:tbl>
          </a:graphicData>
        </a:graphic>
      </p:graphicFrame>
      <p:sp>
        <p:nvSpPr>
          <p:cNvPr id="54" name="TextBox 53">
            <a:extLst>
              <a:ext uri="{FF2B5EF4-FFF2-40B4-BE49-F238E27FC236}">
                <a16:creationId xmlns:a16="http://schemas.microsoft.com/office/drawing/2014/main" id="{C8FF0E12-5F2B-EE97-39DC-FB9E2053D0FC}"/>
              </a:ext>
            </a:extLst>
          </p:cNvPr>
          <p:cNvSpPr txBox="1"/>
          <p:nvPr/>
        </p:nvSpPr>
        <p:spPr>
          <a:xfrm rot="19391088">
            <a:off x="10069762" y="2140638"/>
            <a:ext cx="2319867" cy="446276"/>
          </a:xfrm>
          <a:prstGeom prst="rect">
            <a:avLst/>
          </a:prstGeom>
          <a:noFill/>
        </p:spPr>
        <p:txBody>
          <a:bodyPr wrap="square" rtlCol="0">
            <a:spAutoFit/>
          </a:bodyPr>
          <a:lstStyle/>
          <a:p>
            <a:r>
              <a:rPr lang="en-US" sz="2200" b="1" dirty="0">
                <a:solidFill>
                  <a:schemeClr val="bg1"/>
                </a:solidFill>
              </a:rPr>
              <a:t>HYDROPOD PRO</a:t>
            </a:r>
          </a:p>
        </p:txBody>
      </p:sp>
      <p:sp>
        <p:nvSpPr>
          <p:cNvPr id="55" name="Rectangle 54">
            <a:extLst>
              <a:ext uri="{FF2B5EF4-FFF2-40B4-BE49-F238E27FC236}">
                <a16:creationId xmlns:a16="http://schemas.microsoft.com/office/drawing/2014/main" id="{C1B9B70C-65D3-60DA-B2D5-3D934096AE79}"/>
              </a:ext>
            </a:extLst>
          </p:cNvPr>
          <p:cNvSpPr/>
          <p:nvPr/>
        </p:nvSpPr>
        <p:spPr>
          <a:xfrm>
            <a:off x="862371" y="344522"/>
            <a:ext cx="1637413" cy="103317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800" dirty="0"/>
              <a:t>HYD</a:t>
            </a:r>
          </a:p>
        </p:txBody>
      </p:sp>
      <p:sp>
        <p:nvSpPr>
          <p:cNvPr id="56" name="TextBox 55">
            <a:extLst>
              <a:ext uri="{FF2B5EF4-FFF2-40B4-BE49-F238E27FC236}">
                <a16:creationId xmlns:a16="http://schemas.microsoft.com/office/drawing/2014/main" id="{E8B51156-DF2A-3E1D-154B-E7CC3571ACC6}"/>
              </a:ext>
            </a:extLst>
          </p:cNvPr>
          <p:cNvSpPr txBox="1"/>
          <p:nvPr/>
        </p:nvSpPr>
        <p:spPr>
          <a:xfrm>
            <a:off x="2159682" y="463932"/>
            <a:ext cx="9770048" cy="830997"/>
          </a:xfrm>
          <a:prstGeom prst="rect">
            <a:avLst/>
          </a:prstGeom>
          <a:noFill/>
        </p:spPr>
        <p:txBody>
          <a:bodyPr wrap="square" rtlCol="0">
            <a:spAutoFit/>
          </a:bodyPr>
          <a:lstStyle/>
          <a:p>
            <a:r>
              <a:rPr lang="en-US" sz="4800" dirty="0">
                <a:solidFill>
                  <a:schemeClr val="bg1"/>
                </a:solidFill>
              </a:rPr>
              <a:t>ROPOD : PRODUCT SEGMENT 1 of 2</a:t>
            </a:r>
          </a:p>
        </p:txBody>
      </p:sp>
      <p:pic>
        <p:nvPicPr>
          <p:cNvPr id="58" name="Graphic 57" descr="Medical with solid fill">
            <a:extLst>
              <a:ext uri="{FF2B5EF4-FFF2-40B4-BE49-F238E27FC236}">
                <a16:creationId xmlns:a16="http://schemas.microsoft.com/office/drawing/2014/main" id="{1A6361BC-5A1E-8341-56DF-315132FEEF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1721" y="2406460"/>
            <a:ext cx="605930" cy="605930"/>
          </a:xfrm>
          <a:prstGeom prst="rect">
            <a:avLst/>
          </a:prstGeom>
        </p:spPr>
      </p:pic>
      <p:graphicFrame>
        <p:nvGraphicFramePr>
          <p:cNvPr id="61" name="Table 60">
            <a:extLst>
              <a:ext uri="{FF2B5EF4-FFF2-40B4-BE49-F238E27FC236}">
                <a16:creationId xmlns:a16="http://schemas.microsoft.com/office/drawing/2014/main" id="{87EEDE89-02DB-F551-7900-C183BE4E105C}"/>
              </a:ext>
            </a:extLst>
          </p:cNvPr>
          <p:cNvGraphicFramePr>
            <a:graphicFrameLocks noGrp="1"/>
          </p:cNvGraphicFramePr>
          <p:nvPr>
            <p:extLst>
              <p:ext uri="{D42A27DB-BD31-4B8C-83A1-F6EECF244321}">
                <p14:modId xmlns:p14="http://schemas.microsoft.com/office/powerpoint/2010/main" val="2500902154"/>
              </p:ext>
            </p:extLst>
          </p:nvPr>
        </p:nvGraphicFramePr>
        <p:xfrm>
          <a:off x="10738037" y="3176101"/>
          <a:ext cx="3739614" cy="3726694"/>
        </p:xfrm>
        <a:graphic>
          <a:graphicData uri="http://schemas.openxmlformats.org/drawingml/2006/table">
            <a:tbl>
              <a:tblPr firstRow="1" firstCol="1" bandRow="1">
                <a:tableStyleId>{5C22544A-7EE6-4342-B048-85BDC9FD1C3A}</a:tableStyleId>
              </a:tblPr>
              <a:tblGrid>
                <a:gridCol w="3739614">
                  <a:extLst>
                    <a:ext uri="{9D8B030D-6E8A-4147-A177-3AD203B41FA5}">
                      <a16:colId xmlns:a16="http://schemas.microsoft.com/office/drawing/2014/main" val="4059483"/>
                    </a:ext>
                  </a:extLst>
                </a:gridCol>
              </a:tblGrid>
              <a:tr h="561865">
                <a:tc>
                  <a:txBody>
                    <a:bodyPr/>
                    <a:lstStyle/>
                    <a:p>
                      <a:pPr algn="ctr">
                        <a:lnSpc>
                          <a:spcPct val="115000"/>
                        </a:lnSpc>
                      </a:pPr>
                      <a:r>
                        <a:rPr lang="en-IN" sz="1800" b="1" kern="1200" dirty="0">
                          <a:solidFill>
                            <a:schemeClr val="lt1"/>
                          </a:solidFill>
                          <a:effectLst/>
                          <a:latin typeface="+mn-lt"/>
                          <a:ea typeface="+mn-ea"/>
                          <a:cs typeface="+mn-cs"/>
                        </a:rPr>
                        <a:t>24 plants, premium build, advanced analytics</a:t>
                      </a:r>
                      <a:r>
                        <a:rPr lang="en-IN" sz="1600" dirty="0">
                          <a:effectLst/>
                        </a:rPr>
                        <a:t> </a:t>
                      </a:r>
                      <a:endParaRPr lang="en-IN" sz="1600" kern="100" dirty="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1076814"/>
                  </a:ext>
                </a:extLst>
              </a:tr>
              <a:tr h="284740">
                <a:tc>
                  <a:txBody>
                    <a:bodyPr/>
                    <a:lstStyle/>
                    <a:p>
                      <a:pPr algn="ctr">
                        <a:lnSpc>
                          <a:spcPct val="115000"/>
                        </a:lnSpc>
                      </a:pPr>
                      <a:r>
                        <a:rPr lang="en-IN" sz="1600" kern="100">
                          <a:effectLst/>
                        </a:rPr>
                        <a:t>₹41,417 (53% margin)</a:t>
                      </a:r>
                      <a:endParaRPr lang="en-IN" sz="1600" kern="10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678209"/>
                  </a:ext>
                </a:extLst>
              </a:tr>
              <a:tr h="561865">
                <a:tc>
                  <a:txBody>
                    <a:bodyPr/>
                    <a:lstStyle/>
                    <a:p>
                      <a:pPr algn="ctr">
                        <a:lnSpc>
                          <a:spcPct val="115000"/>
                        </a:lnSpc>
                      </a:pPr>
                      <a:r>
                        <a:rPr lang="en-IN" sz="1600" kern="100">
                          <a:effectLst/>
                        </a:rPr>
                        <a:t>High-end retail, restaurants, culinary academies</a:t>
                      </a:r>
                      <a:endParaRPr lang="en-IN" sz="1600" kern="10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009238"/>
                  </a:ext>
                </a:extLst>
              </a:tr>
              <a:tr h="561865">
                <a:tc>
                  <a:txBody>
                    <a:bodyPr/>
                    <a:lstStyle/>
                    <a:p>
                      <a:pPr algn="ctr">
                        <a:lnSpc>
                          <a:spcPct val="115000"/>
                        </a:lnSpc>
                      </a:pPr>
                      <a:r>
                        <a:rPr lang="en-IN" sz="1600" kern="100">
                          <a:effectLst/>
                        </a:rPr>
                        <a:t>Chef partnerships, gourmet content, exclusive events</a:t>
                      </a:r>
                      <a:endParaRPr lang="en-IN" sz="1600" kern="10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858500"/>
                  </a:ext>
                </a:extLst>
              </a:tr>
              <a:tr h="561865">
                <a:tc>
                  <a:txBody>
                    <a:bodyPr/>
                    <a:lstStyle/>
                    <a:p>
                      <a:pPr algn="ctr">
                        <a:lnSpc>
                          <a:spcPct val="115000"/>
                        </a:lnSpc>
                      </a:pPr>
                      <a:r>
                        <a:rPr lang="en-IN" sz="1600" kern="100" dirty="0">
                          <a:effectLst/>
                        </a:rPr>
                        <a:t>Premium launch, limited availability, early access</a:t>
                      </a:r>
                      <a:endParaRPr lang="en-IN" sz="1600" kern="100" dirty="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1923534"/>
                  </a:ext>
                </a:extLst>
              </a:tr>
              <a:tr h="561865">
                <a:tc>
                  <a:txBody>
                    <a:bodyPr/>
                    <a:lstStyle/>
                    <a:p>
                      <a:pPr algn="ctr">
                        <a:lnSpc>
                          <a:spcPct val="115000"/>
                        </a:lnSpc>
                      </a:pPr>
                      <a:r>
                        <a:rPr lang="en-IN" sz="1600" kern="100">
                          <a:effectLst/>
                        </a:rPr>
                        <a:t>White-glove delivery, pro installation, custom setup</a:t>
                      </a:r>
                      <a:endParaRPr lang="en-IN" sz="1600" kern="10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3941106"/>
                  </a:ext>
                </a:extLst>
              </a:tr>
              <a:tr h="561865">
                <a:tc>
                  <a:txBody>
                    <a:bodyPr/>
                    <a:lstStyle/>
                    <a:p>
                      <a:pPr algn="ctr">
                        <a:lnSpc>
                          <a:spcPct val="115000"/>
                        </a:lnSpc>
                      </a:pPr>
                      <a:r>
                        <a:rPr lang="en-IN" sz="1600" kern="100" dirty="0">
                          <a:effectLst/>
                        </a:rPr>
                        <a:t>Concierge setup, gourmet guides, dedicated support</a:t>
                      </a:r>
                      <a:endParaRPr lang="en-IN" sz="1600" kern="100" dirty="0">
                        <a:effectLst/>
                        <a:latin typeface="Times New Roman" panose="02020603050405020304" pitchFamily="18" charset="0"/>
                        <a:ea typeface="Times New Roman" panose="02020603050405020304" pitchFamily="18" charset="0"/>
                      </a:endParaRP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228939"/>
                  </a:ext>
                </a:extLst>
              </a:tr>
            </a:tbl>
          </a:graphicData>
        </a:graphic>
      </p:graphicFrame>
      <p:grpSp>
        <p:nvGrpSpPr>
          <p:cNvPr id="62" name="Google Shape;5034;p65">
            <a:extLst>
              <a:ext uri="{FF2B5EF4-FFF2-40B4-BE49-F238E27FC236}">
                <a16:creationId xmlns:a16="http://schemas.microsoft.com/office/drawing/2014/main" id="{894D36D6-C796-AE4F-9F3D-07F02613D082}"/>
              </a:ext>
            </a:extLst>
          </p:cNvPr>
          <p:cNvGrpSpPr/>
          <p:nvPr/>
        </p:nvGrpSpPr>
        <p:grpSpPr>
          <a:xfrm>
            <a:off x="3749379" y="2351877"/>
            <a:ext cx="561772" cy="602224"/>
            <a:chOff x="3300325" y="249875"/>
            <a:chExt cx="433725" cy="480900"/>
          </a:xfrm>
          <a:solidFill>
            <a:schemeClr val="bg1"/>
          </a:solidFill>
        </p:grpSpPr>
        <p:sp>
          <p:nvSpPr>
            <p:cNvPr id="63" name="Google Shape;5035;p65">
              <a:extLst>
                <a:ext uri="{FF2B5EF4-FFF2-40B4-BE49-F238E27FC236}">
                  <a16:creationId xmlns:a16="http://schemas.microsoft.com/office/drawing/2014/main" id="{BA390C77-E5E8-E0CA-05CE-0C1D909B6B10}"/>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5036;p65">
              <a:extLst>
                <a:ext uri="{FF2B5EF4-FFF2-40B4-BE49-F238E27FC236}">
                  <a16:creationId xmlns:a16="http://schemas.microsoft.com/office/drawing/2014/main" id="{60D96F86-B241-9FA5-366F-349BAF3DF1E8}"/>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5037;p65">
              <a:extLst>
                <a:ext uri="{FF2B5EF4-FFF2-40B4-BE49-F238E27FC236}">
                  <a16:creationId xmlns:a16="http://schemas.microsoft.com/office/drawing/2014/main" id="{7DF2C129-3D6D-73C8-44CF-E8CFA68A76E3}"/>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5038;p65">
              <a:extLst>
                <a:ext uri="{FF2B5EF4-FFF2-40B4-BE49-F238E27FC236}">
                  <a16:creationId xmlns:a16="http://schemas.microsoft.com/office/drawing/2014/main" id="{5CE462F4-A80E-5271-3350-2FAD4B983CE9}"/>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5039;p65">
              <a:extLst>
                <a:ext uri="{FF2B5EF4-FFF2-40B4-BE49-F238E27FC236}">
                  <a16:creationId xmlns:a16="http://schemas.microsoft.com/office/drawing/2014/main" id="{23C25B21-69D4-2588-BC9C-AB4A315EA729}"/>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5040;p65">
              <a:extLst>
                <a:ext uri="{FF2B5EF4-FFF2-40B4-BE49-F238E27FC236}">
                  <a16:creationId xmlns:a16="http://schemas.microsoft.com/office/drawing/2014/main" id="{2261B8C4-A764-77A0-2534-9AA6F9C64D64}"/>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 name="Google Shape;5263;p65">
            <a:extLst>
              <a:ext uri="{FF2B5EF4-FFF2-40B4-BE49-F238E27FC236}">
                <a16:creationId xmlns:a16="http://schemas.microsoft.com/office/drawing/2014/main" id="{77F832FE-12DF-9B23-61F5-80EC6B58FAD4}"/>
              </a:ext>
            </a:extLst>
          </p:cNvPr>
          <p:cNvSpPr/>
          <p:nvPr/>
        </p:nvSpPr>
        <p:spPr>
          <a:xfrm>
            <a:off x="12167703" y="2248652"/>
            <a:ext cx="627145" cy="55325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4175193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61D73-121D-6D1A-67E8-3424F809C227}"/>
            </a:ext>
          </a:extLst>
        </p:cNvPr>
        <p:cNvGrpSpPr/>
        <p:nvPr/>
      </p:nvGrpSpPr>
      <p:grpSpPr>
        <a:xfrm>
          <a:off x="0" y="0"/>
          <a:ext cx="0" cy="0"/>
          <a:chOff x="0" y="0"/>
          <a:chExt cx="0" cy="0"/>
        </a:xfrm>
      </p:grpSpPr>
      <p:sp>
        <p:nvSpPr>
          <p:cNvPr id="5" name="Text 3">
            <a:extLst>
              <a:ext uri="{FF2B5EF4-FFF2-40B4-BE49-F238E27FC236}">
                <a16:creationId xmlns:a16="http://schemas.microsoft.com/office/drawing/2014/main" id="{8670BEB8-C441-7597-4A3F-C2F5721A0900}"/>
              </a:ext>
            </a:extLst>
          </p:cNvPr>
          <p:cNvSpPr/>
          <p:nvPr/>
        </p:nvSpPr>
        <p:spPr>
          <a:xfrm>
            <a:off x="862371" y="2930782"/>
            <a:ext cx="3608030" cy="613410"/>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30" name="Rectangle 29">
            <a:extLst>
              <a:ext uri="{FF2B5EF4-FFF2-40B4-BE49-F238E27FC236}">
                <a16:creationId xmlns:a16="http://schemas.microsoft.com/office/drawing/2014/main" id="{03184618-CB28-4A59-A237-4A7306C6DA66}"/>
              </a:ext>
            </a:extLst>
          </p:cNvPr>
          <p:cNvSpPr/>
          <p:nvPr/>
        </p:nvSpPr>
        <p:spPr>
          <a:xfrm>
            <a:off x="0" y="839571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36" name="Picture 35">
            <a:extLst>
              <a:ext uri="{FF2B5EF4-FFF2-40B4-BE49-F238E27FC236}">
                <a16:creationId xmlns:a16="http://schemas.microsoft.com/office/drawing/2014/main" id="{1B36C910-188E-1006-B21C-A097DC242D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461" y="-104390"/>
            <a:ext cx="14922512" cy="9865438"/>
          </a:xfrm>
          <a:prstGeom prst="rect">
            <a:avLst/>
          </a:prstGeom>
          <a:effectLst>
            <a:outerShdw blurRad="50800" dist="50800" dir="5400000" algn="ctr" rotWithShape="0">
              <a:srgbClr val="000000">
                <a:alpha val="73000"/>
              </a:srgbClr>
            </a:outerShdw>
          </a:effectLst>
        </p:spPr>
      </p:pic>
      <p:sp>
        <p:nvSpPr>
          <p:cNvPr id="37" name="Rectangle 36">
            <a:extLst>
              <a:ext uri="{FF2B5EF4-FFF2-40B4-BE49-F238E27FC236}">
                <a16:creationId xmlns:a16="http://schemas.microsoft.com/office/drawing/2014/main" id="{E908C049-1587-3A4A-6BC8-D4835015B3C3}"/>
              </a:ext>
            </a:extLst>
          </p:cNvPr>
          <p:cNvSpPr/>
          <p:nvPr/>
        </p:nvSpPr>
        <p:spPr>
          <a:xfrm>
            <a:off x="-79461" y="-148856"/>
            <a:ext cx="15071368" cy="9909544"/>
          </a:xfrm>
          <a:prstGeom prst="rect">
            <a:avLst/>
          </a:prstGeom>
          <a:solidFill>
            <a:schemeClr val="tx1">
              <a:alpha val="7715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oogle Shape;433;p54">
            <a:extLst>
              <a:ext uri="{FF2B5EF4-FFF2-40B4-BE49-F238E27FC236}">
                <a16:creationId xmlns:a16="http://schemas.microsoft.com/office/drawing/2014/main" id="{2AAA00EA-1C23-E691-A515-34F41D43C72B}"/>
              </a:ext>
            </a:extLst>
          </p:cNvPr>
          <p:cNvGrpSpPr/>
          <p:nvPr/>
        </p:nvGrpSpPr>
        <p:grpSpPr>
          <a:xfrm>
            <a:off x="2071758" y="1907797"/>
            <a:ext cx="12531075" cy="6142075"/>
            <a:chOff x="2324326" y="1535775"/>
            <a:chExt cx="4215640" cy="1623409"/>
          </a:xfrm>
        </p:grpSpPr>
        <p:grpSp>
          <p:nvGrpSpPr>
            <p:cNvPr id="39" name="Google Shape;434;p54">
              <a:extLst>
                <a:ext uri="{FF2B5EF4-FFF2-40B4-BE49-F238E27FC236}">
                  <a16:creationId xmlns:a16="http://schemas.microsoft.com/office/drawing/2014/main" id="{35DE4D73-EA26-5BDA-0C06-716240304582}"/>
                </a:ext>
              </a:extLst>
            </p:cNvPr>
            <p:cNvGrpSpPr/>
            <p:nvPr/>
          </p:nvGrpSpPr>
          <p:grpSpPr>
            <a:xfrm>
              <a:off x="2324326" y="1535775"/>
              <a:ext cx="4215640" cy="1623409"/>
              <a:chOff x="2324326" y="1535775"/>
              <a:chExt cx="4215640" cy="1623409"/>
            </a:xfrm>
          </p:grpSpPr>
          <p:sp>
            <p:nvSpPr>
              <p:cNvPr id="41" name="Google Shape;440;p54">
                <a:extLst>
                  <a:ext uri="{FF2B5EF4-FFF2-40B4-BE49-F238E27FC236}">
                    <a16:creationId xmlns:a16="http://schemas.microsoft.com/office/drawing/2014/main" id="{F1E4C7D8-F982-27EB-FEFB-458C2EDD7A7B}"/>
                  </a:ext>
                </a:extLst>
              </p:cNvPr>
              <p:cNvSpPr/>
              <p:nvPr/>
            </p:nvSpPr>
            <p:spPr>
              <a:xfrm rot="5400000">
                <a:off x="5024686"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2" name="Google Shape;435;p54">
                <a:extLst>
                  <a:ext uri="{FF2B5EF4-FFF2-40B4-BE49-F238E27FC236}">
                    <a16:creationId xmlns:a16="http://schemas.microsoft.com/office/drawing/2014/main" id="{BDF82957-285E-ED15-660A-A71B130C5FB6}"/>
                  </a:ext>
                </a:extLst>
              </p:cNvPr>
              <p:cNvSpPr/>
              <p:nvPr/>
            </p:nvSpPr>
            <p:spPr>
              <a:xfrm rot="5400000">
                <a:off x="2216197" y="1643904"/>
                <a:ext cx="1623409" cy="1407151"/>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solidFill>
                    <a:schemeClr val="bg1"/>
                  </a:solidFill>
                </a:endParaRPr>
              </a:p>
            </p:txBody>
          </p:sp>
          <p:sp>
            <p:nvSpPr>
              <p:cNvPr id="43" name="Google Shape;436;p54">
                <a:extLst>
                  <a:ext uri="{FF2B5EF4-FFF2-40B4-BE49-F238E27FC236}">
                    <a16:creationId xmlns:a16="http://schemas.microsoft.com/office/drawing/2014/main" id="{AD92C6C6-9E91-B0D3-7D1F-C33FA470967E}"/>
                  </a:ext>
                </a:extLst>
              </p:cNvPr>
              <p:cNvSpPr/>
              <p:nvPr/>
            </p:nvSpPr>
            <p:spPr>
              <a:xfrm rot="5400000">
                <a:off x="3623309"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0" name="Google Shape;449;p54">
              <a:extLst>
                <a:ext uri="{FF2B5EF4-FFF2-40B4-BE49-F238E27FC236}">
                  <a16:creationId xmlns:a16="http://schemas.microsoft.com/office/drawing/2014/main" id="{7F69332A-21B9-F944-2272-C89BE3517AB5}"/>
                </a:ext>
              </a:extLst>
            </p:cNvPr>
            <p:cNvSpPr/>
            <p:nvPr/>
          </p:nvSpPr>
          <p:spPr>
            <a:xfrm>
              <a:off x="5796476" y="2240676"/>
              <a:ext cx="19515" cy="19515"/>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sp>
        <p:nvSpPr>
          <p:cNvPr id="46" name="Google Shape;460;p54">
            <a:extLst>
              <a:ext uri="{FF2B5EF4-FFF2-40B4-BE49-F238E27FC236}">
                <a16:creationId xmlns:a16="http://schemas.microsoft.com/office/drawing/2014/main" id="{C58910B8-EC0B-5977-3A01-5E8030C9E7E2}"/>
              </a:ext>
            </a:extLst>
          </p:cNvPr>
          <p:cNvSpPr txBox="1">
            <a:spLocks/>
          </p:cNvSpPr>
          <p:nvPr/>
        </p:nvSpPr>
        <p:spPr>
          <a:xfrm>
            <a:off x="3005044" y="2314558"/>
            <a:ext cx="2641577" cy="1105326"/>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Clr>
                <a:schemeClr val="dk1"/>
              </a:buClr>
              <a:buSzPts val="1100"/>
              <a:buFont typeface="Arial"/>
              <a:buNone/>
            </a:pPr>
            <a:endParaRPr lang="en-IN" sz="1000" dirty="0">
              <a:solidFill>
                <a:schemeClr val="bg1"/>
              </a:solidFill>
            </a:endParaRPr>
          </a:p>
        </p:txBody>
      </p:sp>
      <p:sp>
        <p:nvSpPr>
          <p:cNvPr id="48" name="TextBox 47">
            <a:extLst>
              <a:ext uri="{FF2B5EF4-FFF2-40B4-BE49-F238E27FC236}">
                <a16:creationId xmlns:a16="http://schemas.microsoft.com/office/drawing/2014/main" id="{7068F8E6-3704-DEF5-8256-7A39BDB86B41}"/>
              </a:ext>
            </a:extLst>
          </p:cNvPr>
          <p:cNvSpPr txBox="1"/>
          <p:nvPr/>
        </p:nvSpPr>
        <p:spPr>
          <a:xfrm rot="19413395">
            <a:off x="1628101" y="2029687"/>
            <a:ext cx="3016876" cy="430887"/>
          </a:xfrm>
          <a:prstGeom prst="rect">
            <a:avLst/>
          </a:prstGeom>
          <a:noFill/>
        </p:spPr>
        <p:txBody>
          <a:bodyPr wrap="square" rtlCol="0">
            <a:spAutoFit/>
          </a:bodyPr>
          <a:lstStyle/>
          <a:p>
            <a:r>
              <a:rPr lang="en-US" sz="2200" b="1" dirty="0">
                <a:solidFill>
                  <a:schemeClr val="bg1"/>
                </a:solidFill>
              </a:rPr>
              <a:t>EXPANSION MODULES</a:t>
            </a:r>
          </a:p>
        </p:txBody>
      </p:sp>
      <p:sp>
        <p:nvSpPr>
          <p:cNvPr id="49" name="TextBox 48">
            <a:extLst>
              <a:ext uri="{FF2B5EF4-FFF2-40B4-BE49-F238E27FC236}">
                <a16:creationId xmlns:a16="http://schemas.microsoft.com/office/drawing/2014/main" id="{097665A4-25FE-BACE-7E20-B9A7E6A6E8E9}"/>
              </a:ext>
            </a:extLst>
          </p:cNvPr>
          <p:cNvSpPr txBox="1"/>
          <p:nvPr/>
        </p:nvSpPr>
        <p:spPr>
          <a:xfrm rot="19391088">
            <a:off x="5851492" y="1908683"/>
            <a:ext cx="3236483" cy="430887"/>
          </a:xfrm>
          <a:prstGeom prst="rect">
            <a:avLst/>
          </a:prstGeom>
          <a:noFill/>
        </p:spPr>
        <p:txBody>
          <a:bodyPr wrap="square" rtlCol="0">
            <a:spAutoFit/>
          </a:bodyPr>
          <a:lstStyle/>
          <a:p>
            <a:r>
              <a:rPr lang="en-US" sz="2200" b="1" dirty="0">
                <a:solidFill>
                  <a:schemeClr val="bg1"/>
                </a:solidFill>
              </a:rPr>
              <a:t>SEED POD SUBSCRIPTION</a:t>
            </a:r>
          </a:p>
        </p:txBody>
      </p:sp>
      <p:graphicFrame>
        <p:nvGraphicFramePr>
          <p:cNvPr id="50" name="Table 49">
            <a:extLst>
              <a:ext uri="{FF2B5EF4-FFF2-40B4-BE49-F238E27FC236}">
                <a16:creationId xmlns:a16="http://schemas.microsoft.com/office/drawing/2014/main" id="{4CC5CBE1-99D3-53A6-069D-57F8DBBACAA2}"/>
              </a:ext>
            </a:extLst>
          </p:cNvPr>
          <p:cNvGraphicFramePr>
            <a:graphicFrameLocks noGrp="1"/>
          </p:cNvGraphicFramePr>
          <p:nvPr>
            <p:extLst>
              <p:ext uri="{D42A27DB-BD31-4B8C-83A1-F6EECF244321}">
                <p14:modId xmlns:p14="http://schemas.microsoft.com/office/powerpoint/2010/main" val="107999683"/>
              </p:ext>
            </p:extLst>
          </p:nvPr>
        </p:nvGraphicFramePr>
        <p:xfrm>
          <a:off x="2223518" y="3183795"/>
          <a:ext cx="3812756" cy="4221890"/>
        </p:xfrm>
        <a:graphic>
          <a:graphicData uri="http://schemas.openxmlformats.org/drawingml/2006/table">
            <a:tbl>
              <a:tblPr firstRow="1" bandRow="1">
                <a:noFill/>
                <a:tableStyleId>{5C22544A-7EE6-4342-B048-85BDC9FD1C3A}</a:tableStyleId>
              </a:tblPr>
              <a:tblGrid>
                <a:gridCol w="3812756">
                  <a:extLst>
                    <a:ext uri="{9D8B030D-6E8A-4147-A177-3AD203B41FA5}">
                      <a16:colId xmlns:a16="http://schemas.microsoft.com/office/drawing/2014/main" val="1347498477"/>
                    </a:ext>
                  </a:extLst>
                </a:gridCol>
              </a:tblGrid>
              <a:tr h="646363">
                <a:tc>
                  <a:txBody>
                    <a:bodyPr/>
                    <a:lstStyle/>
                    <a:p>
                      <a:pPr algn="ctr"/>
                      <a:r>
                        <a:rPr lang="en-IN" sz="1600" b="0" kern="1200" dirty="0">
                          <a:solidFill>
                            <a:schemeClr val="lt1"/>
                          </a:solidFill>
                          <a:effectLst/>
                          <a:latin typeface=""/>
                          <a:ea typeface="+mn-ea"/>
                          <a:cs typeface="+mn-cs"/>
                        </a:rPr>
                        <a:t>6-12 extra plants, stackable design, universal fit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95365"/>
                  </a:ext>
                </a:extLst>
              </a:tr>
              <a:tr h="524426">
                <a:tc>
                  <a:txBody>
                    <a:bodyPr/>
                    <a:lstStyle/>
                    <a:p>
                      <a:pPr algn="ctr">
                        <a:lnSpc>
                          <a:spcPct val="115000"/>
                        </a:lnSpc>
                      </a:pPr>
                      <a:r>
                        <a:rPr lang="en-IN" sz="1600" kern="100" dirty="0">
                          <a:solidFill>
                            <a:schemeClr val="bg1"/>
                          </a:solidFill>
                          <a:effectLst/>
                          <a:latin typeface=""/>
                          <a:ea typeface="Times New Roman" panose="02020603050405020304" pitchFamily="18" charset="0"/>
                        </a:rPr>
                        <a:t>₹10,707-16,517 (56% margin)</a:t>
                      </a: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0870550"/>
                  </a:ext>
                </a:extLst>
              </a:tr>
              <a:tr h="646363">
                <a:tc>
                  <a:txBody>
                    <a:bodyPr/>
                    <a:lstStyle/>
                    <a:p>
                      <a:pPr algn="ctr">
                        <a:lnSpc>
                          <a:spcPct val="115000"/>
                        </a:lnSpc>
                      </a:pPr>
                      <a:r>
                        <a:rPr lang="en-IN" sz="1600" kern="100">
                          <a:solidFill>
                            <a:schemeClr val="bg1"/>
                          </a:solidFill>
                          <a:effectLst/>
                          <a:latin typeface=""/>
                          <a:ea typeface="Times New Roman" panose="02020603050405020304" pitchFamily="18" charset="0"/>
                        </a:rPr>
                        <a:t>Online cross-sell, targeted email, seasonal promos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7073836"/>
                  </a:ext>
                </a:extLst>
              </a:tr>
              <a:tr h="646363">
                <a:tc>
                  <a:txBody>
                    <a:bodyPr/>
                    <a:lstStyle/>
                    <a:p>
                      <a:pPr algn="ctr">
                        <a:lnSpc>
                          <a:spcPct val="115000"/>
                        </a:lnSpc>
                      </a:pPr>
                      <a:r>
                        <a:rPr lang="en-IN" sz="1600" kern="100" dirty="0">
                          <a:solidFill>
                            <a:schemeClr val="bg1"/>
                          </a:solidFill>
                          <a:effectLst/>
                          <a:latin typeface=""/>
                          <a:ea typeface="Times New Roman" panose="02020603050405020304" pitchFamily="18" charset="0"/>
                        </a:rPr>
                        <a:t>Upgrade incentives, "Grow More" campaigns, success showcases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9464709"/>
                  </a:ext>
                </a:extLst>
              </a:tr>
              <a:tr h="524426">
                <a:tc>
                  <a:txBody>
                    <a:bodyPr/>
                    <a:lstStyle/>
                    <a:p>
                      <a:pPr algn="ctr">
                        <a:lnSpc>
                          <a:spcPct val="115000"/>
                        </a:lnSpc>
                      </a:pPr>
                      <a:r>
                        <a:rPr lang="en-IN" sz="1600" kern="100">
                          <a:solidFill>
                            <a:schemeClr val="bg1"/>
                          </a:solidFill>
                          <a:effectLst/>
                          <a:latin typeface=""/>
                          <a:ea typeface="Times New Roman" panose="02020603050405020304" pitchFamily="18" charset="0"/>
                        </a:rPr>
                        <a:t>Available 90 days post-purchase, seasonal editions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189604"/>
                  </a:ext>
                </a:extLst>
              </a:tr>
              <a:tr h="524426">
                <a:tc>
                  <a:txBody>
                    <a:bodyPr/>
                    <a:lstStyle/>
                    <a:p>
                      <a:pPr algn="ctr">
                        <a:lnSpc>
                          <a:spcPct val="115000"/>
                        </a:lnSpc>
                      </a:pPr>
                      <a:r>
                        <a:rPr lang="en-IN" sz="1600" kern="100">
                          <a:solidFill>
                            <a:schemeClr val="bg1"/>
                          </a:solidFill>
                          <a:effectLst/>
                          <a:latin typeface=""/>
                          <a:ea typeface="Times New Roman" panose="02020603050405020304" pitchFamily="18" charset="0"/>
                        </a:rPr>
                        <a:t>Quick-connect add-ons, expansion tutorials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0054901"/>
                  </a:ext>
                </a:extLst>
              </a:tr>
              <a:tr h="646363">
                <a:tc>
                  <a:txBody>
                    <a:bodyPr/>
                    <a:lstStyle/>
                    <a:p>
                      <a:pPr algn="ctr">
                        <a:lnSpc>
                          <a:spcPct val="115000"/>
                        </a:lnSpc>
                      </a:pPr>
                      <a:r>
                        <a:rPr lang="en-IN" sz="1600" kern="100" dirty="0">
                          <a:solidFill>
                            <a:schemeClr val="bg1"/>
                          </a:solidFill>
                          <a:effectLst/>
                          <a:latin typeface=""/>
                          <a:ea typeface="Times New Roman" panose="02020603050405020304" pitchFamily="18" charset="0"/>
                        </a:rPr>
                        <a:t>System optimization, </a:t>
                      </a:r>
                    </a:p>
                    <a:p>
                      <a:pPr algn="ctr">
                        <a:lnSpc>
                          <a:spcPct val="115000"/>
                        </a:lnSpc>
                      </a:pPr>
                      <a:r>
                        <a:rPr lang="en-IN" sz="1600" kern="100" dirty="0">
                          <a:solidFill>
                            <a:schemeClr val="bg1"/>
                          </a:solidFill>
                          <a:effectLst/>
                          <a:latin typeface=""/>
                          <a:ea typeface="Times New Roman" panose="02020603050405020304" pitchFamily="18" charset="0"/>
                        </a:rPr>
                        <a:t>harvest maximization</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279563"/>
                  </a:ext>
                </a:extLst>
              </a:tr>
            </a:tbl>
          </a:graphicData>
        </a:graphic>
      </p:graphicFrame>
      <p:graphicFrame>
        <p:nvGraphicFramePr>
          <p:cNvPr id="51" name="Table 50">
            <a:extLst>
              <a:ext uri="{FF2B5EF4-FFF2-40B4-BE49-F238E27FC236}">
                <a16:creationId xmlns:a16="http://schemas.microsoft.com/office/drawing/2014/main" id="{1085F767-4AB3-F2DF-AEB8-CA9A74FCD39B}"/>
              </a:ext>
            </a:extLst>
          </p:cNvPr>
          <p:cNvGraphicFramePr>
            <a:graphicFrameLocks noGrp="1"/>
          </p:cNvGraphicFramePr>
          <p:nvPr>
            <p:extLst>
              <p:ext uri="{D42A27DB-BD31-4B8C-83A1-F6EECF244321}">
                <p14:modId xmlns:p14="http://schemas.microsoft.com/office/powerpoint/2010/main" val="1768343285"/>
              </p:ext>
            </p:extLst>
          </p:nvPr>
        </p:nvGraphicFramePr>
        <p:xfrm>
          <a:off x="6512076" y="3110564"/>
          <a:ext cx="3607147" cy="4231960"/>
        </p:xfrm>
        <a:graphic>
          <a:graphicData uri="http://schemas.openxmlformats.org/drawingml/2006/table">
            <a:tbl>
              <a:tblPr firstRow="1" bandRow="1">
                <a:noFill/>
                <a:tableStyleId>{5C22544A-7EE6-4342-B048-85BDC9FD1C3A}</a:tableStyleId>
              </a:tblPr>
              <a:tblGrid>
                <a:gridCol w="3607147">
                  <a:extLst>
                    <a:ext uri="{9D8B030D-6E8A-4147-A177-3AD203B41FA5}">
                      <a16:colId xmlns:a16="http://schemas.microsoft.com/office/drawing/2014/main" val="940722835"/>
                    </a:ext>
                  </a:extLst>
                </a:gridCol>
              </a:tblGrid>
              <a:tr h="621310">
                <a:tc>
                  <a:txBody>
                    <a:bodyPr/>
                    <a:lstStyle/>
                    <a:p>
                      <a:pPr algn="ctr"/>
                      <a:r>
                        <a:rPr lang="en-IN" sz="1600" b="1" kern="1200" dirty="0">
                          <a:solidFill>
                            <a:schemeClr val="bg1"/>
                          </a:solidFill>
                          <a:effectLst/>
                          <a:latin typeface=""/>
                          <a:ea typeface="+mn-ea"/>
                          <a:cs typeface="+mn-cs"/>
                        </a:rPr>
                        <a:t>Monthly curated seeds, nutrients, recipe cards</a:t>
                      </a:r>
                      <a:r>
                        <a:rPr lang="en-IN" sz="1600" dirty="0">
                          <a:solidFill>
                            <a:schemeClr val="bg1"/>
                          </a:solidFill>
                          <a:effectLst/>
                          <a:latin typeface=""/>
                        </a:rPr>
                        <a:t> </a:t>
                      </a:r>
                      <a:endParaRPr lang="en-US" sz="1600" b="0" dirty="0">
                        <a:solidFill>
                          <a:schemeClr val="bg1"/>
                        </a:solidFill>
                        <a:latin typeface=""/>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9315983"/>
                  </a:ext>
                </a:extLst>
              </a:tr>
              <a:tr h="504100">
                <a:tc>
                  <a:txBody>
                    <a:bodyPr/>
                    <a:lstStyle/>
                    <a:p>
                      <a:pPr algn="ctr">
                        <a:lnSpc>
                          <a:spcPct val="115000"/>
                        </a:lnSpc>
                      </a:pPr>
                      <a:r>
                        <a:rPr lang="en-IN" sz="1600" kern="100" dirty="0">
                          <a:solidFill>
                            <a:schemeClr val="bg1"/>
                          </a:solidFill>
                          <a:effectLst/>
                          <a:latin typeface=""/>
                          <a:ea typeface="Times New Roman" panose="02020603050405020304" pitchFamily="18" charset="0"/>
                        </a:rPr>
                        <a:t>₹2,489/month (72% margin)</a:t>
                      </a: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560724"/>
                  </a:ext>
                </a:extLst>
              </a:tr>
              <a:tr h="621310">
                <a:tc>
                  <a:txBody>
                    <a:bodyPr/>
                    <a:lstStyle/>
                    <a:p>
                      <a:pPr algn="ctr">
                        <a:lnSpc>
                          <a:spcPct val="115000"/>
                        </a:lnSpc>
                      </a:pPr>
                      <a:r>
                        <a:rPr lang="en-IN" sz="1600" kern="100" dirty="0">
                          <a:solidFill>
                            <a:schemeClr val="bg1"/>
                          </a:solidFill>
                          <a:effectLst/>
                          <a:latin typeface=""/>
                          <a:ea typeface="Times New Roman" panose="02020603050405020304" pitchFamily="18" charset="0"/>
                        </a:rPr>
                        <a:t>Direct subscription, auto-delivery, gifting options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2079411"/>
                  </a:ext>
                </a:extLst>
              </a:tr>
              <a:tr h="621310">
                <a:tc>
                  <a:txBody>
                    <a:bodyPr/>
                    <a:lstStyle/>
                    <a:p>
                      <a:pPr algn="ctr">
                        <a:lnSpc>
                          <a:spcPct val="115000"/>
                        </a:lnSpc>
                      </a:pPr>
                      <a:r>
                        <a:rPr lang="en-IN" sz="1600" kern="100" dirty="0">
                          <a:solidFill>
                            <a:schemeClr val="bg1"/>
                          </a:solidFill>
                          <a:effectLst/>
                          <a:latin typeface=""/>
                          <a:ea typeface="Times New Roman" panose="02020603050405020304" pitchFamily="18" charset="0"/>
                        </a:rPr>
                        <a:t>Cuisine-based marketing, referral rewards, seasonal specials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2216883"/>
                  </a:ext>
                </a:extLst>
              </a:tr>
              <a:tr h="621310">
                <a:tc>
                  <a:txBody>
                    <a:bodyPr/>
                    <a:lstStyle/>
                    <a:p>
                      <a:pPr algn="ctr">
                        <a:lnSpc>
                          <a:spcPct val="115000"/>
                        </a:lnSpc>
                      </a:pPr>
                      <a:r>
                        <a:rPr lang="en-IN" sz="1600" kern="100" dirty="0">
                          <a:solidFill>
                            <a:schemeClr val="bg1"/>
                          </a:solidFill>
                          <a:effectLst/>
                          <a:latin typeface=""/>
                          <a:ea typeface="Times New Roman" panose="02020603050405020304" pitchFamily="18" charset="0"/>
                        </a:rPr>
                        <a:t>Monthly delivery, seasonal variety rotation</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181656"/>
                  </a:ext>
                </a:extLst>
              </a:tr>
              <a:tr h="621310">
                <a:tc>
                  <a:txBody>
                    <a:bodyPr/>
                    <a:lstStyle/>
                    <a:p>
                      <a:pPr algn="ctr">
                        <a:lnSpc>
                          <a:spcPct val="115000"/>
                        </a:lnSpc>
                      </a:pPr>
                      <a:r>
                        <a:rPr lang="en-IN" sz="1600" kern="100" dirty="0">
                          <a:solidFill>
                            <a:schemeClr val="bg1"/>
                          </a:solidFill>
                          <a:effectLst/>
                          <a:latin typeface=""/>
                          <a:ea typeface="Times New Roman" panose="02020603050405020304" pitchFamily="18" charset="0"/>
                        </a:rPr>
                        <a:t>Letterbox-friendly, eco-packaging, carbon-neutral shipping</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23868"/>
                  </a:ext>
                </a:extLst>
              </a:tr>
              <a:tr h="621310">
                <a:tc>
                  <a:txBody>
                    <a:bodyPr/>
                    <a:lstStyle/>
                    <a:p>
                      <a:pPr algn="ctr">
                        <a:lnSpc>
                          <a:spcPct val="115000"/>
                        </a:lnSpc>
                      </a:pPr>
                      <a:r>
                        <a:rPr lang="en-IN" sz="1600" kern="100" dirty="0">
                          <a:solidFill>
                            <a:schemeClr val="bg1"/>
                          </a:solidFill>
                          <a:effectLst/>
                          <a:latin typeface=""/>
                          <a:ea typeface="Times New Roman" panose="02020603050405020304" pitchFamily="18" charset="0"/>
                        </a:rPr>
                        <a:t>Personalized selection, growth notifications, </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5190955"/>
                  </a:ext>
                </a:extLst>
              </a:tr>
            </a:tbl>
          </a:graphicData>
        </a:graphic>
      </p:graphicFrame>
      <p:graphicFrame>
        <p:nvGraphicFramePr>
          <p:cNvPr id="52" name="Table 51">
            <a:extLst>
              <a:ext uri="{FF2B5EF4-FFF2-40B4-BE49-F238E27FC236}">
                <a16:creationId xmlns:a16="http://schemas.microsoft.com/office/drawing/2014/main" id="{ED8DF8C5-5DF7-B664-DF93-FB8FBA60084E}"/>
              </a:ext>
            </a:extLst>
          </p:cNvPr>
          <p:cNvGraphicFramePr>
            <a:graphicFrameLocks noGrp="1"/>
          </p:cNvGraphicFramePr>
          <p:nvPr/>
        </p:nvGraphicFramePr>
        <p:xfrm>
          <a:off x="152749" y="3176101"/>
          <a:ext cx="2006933" cy="4234434"/>
        </p:xfrm>
        <a:graphic>
          <a:graphicData uri="http://schemas.openxmlformats.org/drawingml/2006/table">
            <a:tbl>
              <a:tblPr firstRow="1" bandRow="1">
                <a:noFill/>
                <a:tableStyleId>{5C22544A-7EE6-4342-B048-85BDC9FD1C3A}</a:tableStyleId>
              </a:tblPr>
              <a:tblGrid>
                <a:gridCol w="2006933">
                  <a:extLst>
                    <a:ext uri="{9D8B030D-6E8A-4147-A177-3AD203B41FA5}">
                      <a16:colId xmlns:a16="http://schemas.microsoft.com/office/drawing/2014/main" val="1928142438"/>
                    </a:ext>
                  </a:extLst>
                </a:gridCol>
              </a:tblGrid>
              <a:tr h="640854">
                <a:tc>
                  <a:txBody>
                    <a:bodyPr/>
                    <a:lstStyle/>
                    <a:p>
                      <a:r>
                        <a:rPr lang="en-US" b="1" dirty="0">
                          <a:solidFill>
                            <a:schemeClr val="bg1"/>
                          </a:solidFill>
                          <a:latin typeface=""/>
                        </a:rPr>
                        <a:t>Product Details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1562416"/>
                  </a:ext>
                </a:extLst>
              </a:tr>
              <a:tr h="590700">
                <a:tc>
                  <a:txBody>
                    <a:bodyPr/>
                    <a:lstStyle/>
                    <a:p>
                      <a:r>
                        <a:rPr lang="en-US" b="1" dirty="0">
                          <a:solidFill>
                            <a:schemeClr val="bg1"/>
                          </a:solidFill>
                          <a:latin typeface=""/>
                        </a:rPr>
                        <a:t>Pricing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8325308"/>
                  </a:ext>
                </a:extLst>
              </a:tr>
              <a:tr h="590700">
                <a:tc>
                  <a:txBody>
                    <a:bodyPr/>
                    <a:lstStyle/>
                    <a:p>
                      <a:r>
                        <a:rPr lang="en-US" b="1" dirty="0">
                          <a:solidFill>
                            <a:schemeClr val="bg1"/>
                          </a:solidFill>
                          <a:latin typeface=""/>
                        </a:rPr>
                        <a:t>Place &amp; distribution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1383998"/>
                  </a:ext>
                </a:extLst>
              </a:tr>
              <a:tr h="590700">
                <a:tc>
                  <a:txBody>
                    <a:bodyPr/>
                    <a:lstStyle/>
                    <a:p>
                      <a:r>
                        <a:rPr lang="en-US" b="1" dirty="0">
                          <a:solidFill>
                            <a:schemeClr val="bg1"/>
                          </a:solidFill>
                          <a:latin typeface=""/>
                        </a:rPr>
                        <a:t>Promotion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5050172"/>
                  </a:ext>
                </a:extLst>
              </a:tr>
              <a:tr h="590700">
                <a:tc>
                  <a:txBody>
                    <a:bodyPr/>
                    <a:lstStyle/>
                    <a:p>
                      <a:r>
                        <a:rPr lang="en-US" b="1" dirty="0">
                          <a:solidFill>
                            <a:schemeClr val="bg1"/>
                          </a:solidFill>
                          <a:latin typeface=""/>
                        </a:rPr>
                        <a:t>Pace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6954946"/>
                  </a:ext>
                </a:extLst>
              </a:tr>
              <a:tr h="590700">
                <a:tc>
                  <a:txBody>
                    <a:bodyPr/>
                    <a:lstStyle/>
                    <a:p>
                      <a:r>
                        <a:rPr lang="en-US" b="1" dirty="0">
                          <a:solidFill>
                            <a:schemeClr val="bg1"/>
                          </a:solidFill>
                          <a:latin typeface=""/>
                        </a:rPr>
                        <a:t>Product Delivery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7750416"/>
                  </a:ext>
                </a:extLst>
              </a:tr>
              <a:tr h="590700">
                <a:tc>
                  <a:txBody>
                    <a:bodyPr/>
                    <a:lstStyle/>
                    <a:p>
                      <a:r>
                        <a:rPr lang="en-US" b="1" dirty="0">
                          <a:solidFill>
                            <a:schemeClr val="bg1"/>
                          </a:solidFill>
                          <a:latin typeface=""/>
                        </a:rPr>
                        <a:t>Customer Exp.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3830408"/>
                  </a:ext>
                </a:extLst>
              </a:tr>
            </a:tbl>
          </a:graphicData>
        </a:graphic>
      </p:graphicFrame>
      <p:sp>
        <p:nvSpPr>
          <p:cNvPr id="54" name="TextBox 53">
            <a:extLst>
              <a:ext uri="{FF2B5EF4-FFF2-40B4-BE49-F238E27FC236}">
                <a16:creationId xmlns:a16="http://schemas.microsoft.com/office/drawing/2014/main" id="{FB769692-BD2B-4BA1-4F67-19471F28298F}"/>
              </a:ext>
            </a:extLst>
          </p:cNvPr>
          <p:cNvSpPr txBox="1"/>
          <p:nvPr/>
        </p:nvSpPr>
        <p:spPr>
          <a:xfrm rot="19391088">
            <a:off x="9937743" y="1751645"/>
            <a:ext cx="3643846" cy="430887"/>
          </a:xfrm>
          <a:prstGeom prst="rect">
            <a:avLst/>
          </a:prstGeom>
          <a:noFill/>
        </p:spPr>
        <p:txBody>
          <a:bodyPr wrap="square" rtlCol="0">
            <a:spAutoFit/>
          </a:bodyPr>
          <a:lstStyle/>
          <a:p>
            <a:r>
              <a:rPr lang="en-US" sz="2200" b="1" dirty="0">
                <a:solidFill>
                  <a:schemeClr val="bg1"/>
                </a:solidFill>
              </a:rPr>
              <a:t>PREMIUM APP FEATURES</a:t>
            </a:r>
          </a:p>
        </p:txBody>
      </p:sp>
      <p:sp>
        <p:nvSpPr>
          <p:cNvPr id="55" name="Rectangle 54">
            <a:extLst>
              <a:ext uri="{FF2B5EF4-FFF2-40B4-BE49-F238E27FC236}">
                <a16:creationId xmlns:a16="http://schemas.microsoft.com/office/drawing/2014/main" id="{9A781392-0664-52B4-9EF0-DD8ADE975196}"/>
              </a:ext>
            </a:extLst>
          </p:cNvPr>
          <p:cNvSpPr/>
          <p:nvPr/>
        </p:nvSpPr>
        <p:spPr>
          <a:xfrm>
            <a:off x="862371" y="25547"/>
            <a:ext cx="1637413" cy="103317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800" dirty="0"/>
              <a:t>HYD</a:t>
            </a:r>
          </a:p>
        </p:txBody>
      </p:sp>
      <p:sp>
        <p:nvSpPr>
          <p:cNvPr id="56" name="TextBox 55">
            <a:extLst>
              <a:ext uri="{FF2B5EF4-FFF2-40B4-BE49-F238E27FC236}">
                <a16:creationId xmlns:a16="http://schemas.microsoft.com/office/drawing/2014/main" id="{55DDBC33-495D-16A4-4EDC-4A4AD1C34466}"/>
              </a:ext>
            </a:extLst>
          </p:cNvPr>
          <p:cNvSpPr txBox="1"/>
          <p:nvPr/>
        </p:nvSpPr>
        <p:spPr>
          <a:xfrm>
            <a:off x="2159682" y="144957"/>
            <a:ext cx="9770048" cy="830997"/>
          </a:xfrm>
          <a:prstGeom prst="rect">
            <a:avLst/>
          </a:prstGeom>
          <a:noFill/>
        </p:spPr>
        <p:txBody>
          <a:bodyPr wrap="square" rtlCol="0">
            <a:spAutoFit/>
          </a:bodyPr>
          <a:lstStyle/>
          <a:p>
            <a:r>
              <a:rPr lang="en-US" sz="4800" dirty="0">
                <a:solidFill>
                  <a:schemeClr val="bg1"/>
                </a:solidFill>
              </a:rPr>
              <a:t>ROPOD : PRODUCT SEGMENT 2 of 2</a:t>
            </a:r>
          </a:p>
        </p:txBody>
      </p:sp>
      <p:graphicFrame>
        <p:nvGraphicFramePr>
          <p:cNvPr id="61" name="Table 60">
            <a:extLst>
              <a:ext uri="{FF2B5EF4-FFF2-40B4-BE49-F238E27FC236}">
                <a16:creationId xmlns:a16="http://schemas.microsoft.com/office/drawing/2014/main" id="{7D8DCF49-DBD1-461A-8B4A-D4E50440490E}"/>
              </a:ext>
            </a:extLst>
          </p:cNvPr>
          <p:cNvGraphicFramePr>
            <a:graphicFrameLocks noGrp="1"/>
          </p:cNvGraphicFramePr>
          <p:nvPr>
            <p:extLst>
              <p:ext uri="{D42A27DB-BD31-4B8C-83A1-F6EECF244321}">
                <p14:modId xmlns:p14="http://schemas.microsoft.com/office/powerpoint/2010/main" val="241856257"/>
              </p:ext>
            </p:extLst>
          </p:nvPr>
        </p:nvGraphicFramePr>
        <p:xfrm>
          <a:off x="10738037" y="3176100"/>
          <a:ext cx="3546691" cy="4142643"/>
        </p:xfrm>
        <a:graphic>
          <a:graphicData uri="http://schemas.openxmlformats.org/drawingml/2006/table">
            <a:tbl>
              <a:tblPr firstRow="1" firstCol="1" bandRow="1">
                <a:tableStyleId>{5C22544A-7EE6-4342-B048-85BDC9FD1C3A}</a:tableStyleId>
              </a:tblPr>
              <a:tblGrid>
                <a:gridCol w="3546691">
                  <a:extLst>
                    <a:ext uri="{9D8B030D-6E8A-4147-A177-3AD203B41FA5}">
                      <a16:colId xmlns:a16="http://schemas.microsoft.com/office/drawing/2014/main" val="4059483"/>
                    </a:ext>
                  </a:extLst>
                </a:gridCol>
              </a:tblGrid>
              <a:tr h="636666">
                <a:tc>
                  <a:txBody>
                    <a:bodyPr/>
                    <a:lstStyle/>
                    <a:p>
                      <a:pPr algn="ctr">
                        <a:lnSpc>
                          <a:spcPct val="115000"/>
                        </a:lnSpc>
                      </a:pPr>
                      <a:r>
                        <a:rPr lang="en-IN" sz="1600" b="0" kern="1200" dirty="0">
                          <a:solidFill>
                            <a:schemeClr val="lt1"/>
                          </a:solidFill>
                          <a:effectLst/>
                          <a:latin typeface=""/>
                          <a:ea typeface="+mn-ea"/>
                          <a:cs typeface="+mn-cs"/>
                        </a:rPr>
                        <a:t>Growing recipes, expert consultation, data insights</a:t>
                      </a:r>
                      <a:r>
                        <a:rPr lang="en-IN" sz="1600" b="0" dirty="0">
                          <a:effectLst/>
                          <a:latin typeface=""/>
                        </a:rPr>
                        <a:t> </a:t>
                      </a:r>
                      <a:endParaRPr lang="en-IN" sz="1600" b="0" kern="100" dirty="0">
                        <a:effectLst/>
                        <a:latin typeface=""/>
                        <a:ea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1076814"/>
                  </a:ext>
                </a:extLst>
              </a:tr>
              <a:tr h="322647">
                <a:tc>
                  <a:txBody>
                    <a:bodyPr/>
                    <a:lstStyle/>
                    <a:p>
                      <a:pPr algn="ctr">
                        <a:lnSpc>
                          <a:spcPct val="115000"/>
                        </a:lnSpc>
                      </a:pPr>
                      <a:r>
                        <a:rPr lang="en-IN" sz="1600" b="0" kern="100" dirty="0">
                          <a:effectLst/>
                          <a:latin typeface=""/>
                          <a:ea typeface="Times New Roman" panose="02020603050405020304" pitchFamily="18" charset="0"/>
                        </a:rPr>
                        <a:t>₹829/month (85% margin)</a:t>
                      </a:r>
                    </a:p>
                  </a:txBody>
                  <a:tcPr marL="9525" marR="9525" marT="9525" marB="952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678209"/>
                  </a:ext>
                </a:extLst>
              </a:tr>
              <a:tr h="636666">
                <a:tc>
                  <a:txBody>
                    <a:bodyPr/>
                    <a:lstStyle/>
                    <a:p>
                      <a:pPr algn="ctr">
                        <a:lnSpc>
                          <a:spcPct val="115000"/>
                        </a:lnSpc>
                      </a:pPr>
                      <a:r>
                        <a:rPr lang="en-IN" sz="1600" b="0" kern="100" dirty="0">
                          <a:effectLst/>
                          <a:latin typeface=""/>
                          <a:ea typeface="Times New Roman" panose="02020603050405020304" pitchFamily="18" charset="0"/>
                        </a:rPr>
                        <a:t>In-app purchases, subscription bundles, free trials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009238"/>
                  </a:ext>
                </a:extLst>
              </a:tr>
              <a:tr h="636666">
                <a:tc>
                  <a:txBody>
                    <a:bodyPr/>
                    <a:lstStyle/>
                    <a:p>
                      <a:pPr algn="ctr">
                        <a:lnSpc>
                          <a:spcPct val="115000"/>
                        </a:lnSpc>
                      </a:pPr>
                      <a:r>
                        <a:rPr lang="en-IN" sz="1600" b="0" kern="100" dirty="0">
                          <a:effectLst/>
                          <a:latin typeface=""/>
                          <a:ea typeface="Times New Roman" panose="02020603050405020304" pitchFamily="18" charset="0"/>
                        </a:rPr>
                        <a:t>In-app upsells, exclusive previews, community challenges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858500"/>
                  </a:ext>
                </a:extLst>
              </a:tr>
              <a:tr h="636666">
                <a:tc>
                  <a:txBody>
                    <a:bodyPr/>
                    <a:lstStyle/>
                    <a:p>
                      <a:pPr algn="ctr">
                        <a:lnSpc>
                          <a:spcPct val="115000"/>
                        </a:lnSpc>
                      </a:pPr>
                      <a:r>
                        <a:rPr lang="en-IN" sz="1600" b="0" kern="100" dirty="0">
                          <a:effectLst/>
                          <a:latin typeface=""/>
                          <a:ea typeface="Times New Roman" panose="02020603050405020304" pitchFamily="18" charset="0"/>
                        </a:rPr>
                        <a:t>Bi-weekly updates, special event content</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1923534"/>
                  </a:ext>
                </a:extLst>
              </a:tr>
              <a:tr h="636666">
                <a:tc>
                  <a:txBody>
                    <a:bodyPr/>
                    <a:lstStyle/>
                    <a:p>
                      <a:pPr algn="ctr">
                        <a:lnSpc>
                          <a:spcPct val="115000"/>
                        </a:lnSpc>
                      </a:pPr>
                      <a:r>
                        <a:rPr lang="en-IN" sz="1600" b="0" kern="100" dirty="0">
                          <a:effectLst/>
                          <a:latin typeface=""/>
                          <a:ea typeface="Times New Roman" panose="02020603050405020304" pitchFamily="18" charset="0"/>
                        </a:rPr>
                        <a:t>Instant digital access, automatic updates</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3941106"/>
                  </a:ext>
                </a:extLst>
              </a:tr>
              <a:tr h="636666">
                <a:tc>
                  <a:txBody>
                    <a:bodyPr/>
                    <a:lstStyle/>
                    <a:p>
                      <a:pPr algn="ctr">
                        <a:lnSpc>
                          <a:spcPct val="115000"/>
                        </a:lnSpc>
                      </a:pPr>
                      <a:r>
                        <a:rPr lang="en-IN" sz="1600" b="0" kern="100" dirty="0">
                          <a:effectLst/>
                          <a:latin typeface=""/>
                          <a:ea typeface="Times New Roman" panose="02020603050405020304" pitchFamily="18" charset="0"/>
                        </a:rPr>
                        <a:t>AI growing assistance, expert chat, achievement system</a:t>
                      </a:r>
                    </a:p>
                  </a:txBody>
                  <a:tcPr marL="9525" marR="9525" marT="9525" marB="952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228939"/>
                  </a:ext>
                </a:extLst>
              </a:tr>
            </a:tbl>
          </a:graphicData>
        </a:graphic>
      </p:graphicFrame>
      <p:pic>
        <p:nvPicPr>
          <p:cNvPr id="3" name="Graphic 2" descr="Crown with solid fill">
            <a:extLst>
              <a:ext uri="{FF2B5EF4-FFF2-40B4-BE49-F238E27FC236}">
                <a16:creationId xmlns:a16="http://schemas.microsoft.com/office/drawing/2014/main" id="{7DF06329-5C18-B63A-1E8E-46B58F247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32045" y="2177431"/>
            <a:ext cx="791449" cy="791449"/>
          </a:xfrm>
          <a:prstGeom prst="rect">
            <a:avLst/>
          </a:prstGeom>
        </p:spPr>
      </p:pic>
      <p:pic>
        <p:nvPicPr>
          <p:cNvPr id="4" name="Picture 3">
            <a:extLst>
              <a:ext uri="{FF2B5EF4-FFF2-40B4-BE49-F238E27FC236}">
                <a16:creationId xmlns:a16="http://schemas.microsoft.com/office/drawing/2014/main" id="{CC06FDEE-CDFA-5BCB-AC8E-154E99F549F3}"/>
              </a:ext>
            </a:extLst>
          </p:cNvPr>
          <p:cNvPicPr>
            <a:picLocks noChangeAspect="1"/>
          </p:cNvPicPr>
          <p:nvPr/>
        </p:nvPicPr>
        <p:blipFill>
          <a:blip r:embed="rId6">
            <a:duotone>
              <a:prstClr val="black"/>
              <a:schemeClr val="bg1">
                <a:lumMod val="95000"/>
                <a:tint val="45000"/>
                <a:satMod val="400000"/>
              </a:schemeClr>
            </a:duotone>
            <a:extLst>
              <a:ext uri="{BEBA8EAE-BF5A-486C-A8C5-ECC9F3942E4B}">
                <a14:imgProps xmlns:a14="http://schemas.microsoft.com/office/drawing/2010/main">
                  <a14:imgLayer r:embed="rId7">
                    <a14:imgEffect>
                      <a14:colorTemperature colorTemp="2886"/>
                    </a14:imgEffect>
                    <a14:imgEffect>
                      <a14:saturation sat="0"/>
                    </a14:imgEffect>
                  </a14:imgLayer>
                </a14:imgProps>
              </a:ext>
            </a:extLst>
          </a:blip>
          <a:stretch>
            <a:fillRect/>
          </a:stretch>
        </p:blipFill>
        <p:spPr>
          <a:xfrm>
            <a:off x="7949376" y="2291545"/>
            <a:ext cx="635000" cy="635000"/>
          </a:xfrm>
          <a:prstGeom prst="rect">
            <a:avLst/>
          </a:prstGeom>
          <a:solidFill>
            <a:schemeClr val="bg1"/>
          </a:solidFill>
          <a:ln>
            <a:solidFill>
              <a:schemeClr val="bg1"/>
            </a:solidFill>
          </a:ln>
        </p:spPr>
      </p:pic>
      <p:pic>
        <p:nvPicPr>
          <p:cNvPr id="8" name="Graphic 7" descr="Business Growth with solid fill">
            <a:extLst>
              <a:ext uri="{FF2B5EF4-FFF2-40B4-BE49-F238E27FC236}">
                <a16:creationId xmlns:a16="http://schemas.microsoft.com/office/drawing/2014/main" id="{51A921BF-28E3-EFAE-9B1D-08AE46F503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9509" y="2316929"/>
            <a:ext cx="914400" cy="914400"/>
          </a:xfrm>
          <a:prstGeom prst="rect">
            <a:avLst/>
          </a:prstGeom>
        </p:spPr>
      </p:pic>
    </p:spTree>
    <p:extLst>
      <p:ext uri="{BB962C8B-B14F-4D97-AF65-F5344CB8AC3E}">
        <p14:creationId xmlns:p14="http://schemas.microsoft.com/office/powerpoint/2010/main" val="18571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80FB-1536-2E89-CC8F-14EEB0933B7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3344A7C-AA31-E6BC-5111-8EA039CA6805}"/>
              </a:ext>
            </a:extLst>
          </p:cNvPr>
          <p:cNvPicPr>
            <a:picLocks noChangeAspect="1"/>
          </p:cNvPicPr>
          <p:nvPr/>
        </p:nvPicPr>
        <p:blipFill>
          <a:blip r:embed="rId2">
            <a:alphaModFix amt="26000"/>
            <a:extLst>
              <a:ext uri="{837473B0-CC2E-450A-ABE3-18F120FF3D39}">
                <a1611:picAttrSrcUrl xmlns:a1611="http://schemas.microsoft.com/office/drawing/2016/11/main" r:id="rId3"/>
              </a:ext>
            </a:extLst>
          </a:blip>
          <a:stretch>
            <a:fillRect/>
          </a:stretch>
        </p:blipFill>
        <p:spPr>
          <a:xfrm>
            <a:off x="-46529" y="-1803592"/>
            <a:ext cx="14723457" cy="9662268"/>
          </a:xfrm>
          <a:prstGeom prst="rect">
            <a:avLst/>
          </a:prstGeom>
        </p:spPr>
      </p:pic>
      <p:sp>
        <p:nvSpPr>
          <p:cNvPr id="2" name="Rectangle 1">
            <a:extLst>
              <a:ext uri="{FF2B5EF4-FFF2-40B4-BE49-F238E27FC236}">
                <a16:creationId xmlns:a16="http://schemas.microsoft.com/office/drawing/2014/main" id="{B93100DC-019E-0597-73E9-A7E59F882F56}"/>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66A8C4-A31B-5234-2C20-5DC15D52B3EF}"/>
              </a:ext>
            </a:extLst>
          </p:cNvPr>
          <p:cNvSpPr txBox="1"/>
          <p:nvPr/>
        </p:nvSpPr>
        <p:spPr>
          <a:xfrm>
            <a:off x="694944" y="425339"/>
            <a:ext cx="12067452" cy="810478"/>
          </a:xfrm>
          <a:prstGeom prst="rect">
            <a:avLst/>
          </a:prstGeom>
          <a:noFill/>
          <a:ln>
            <a:solidFill>
              <a:schemeClr val="accent6"/>
            </a:solidFill>
          </a:ln>
        </p:spPr>
        <p:txBody>
          <a:bodyPr wrap="square">
            <a:spAutoFit/>
          </a:bodyPr>
          <a:lstStyle/>
          <a:p>
            <a:pPr marL="0" indent="0" algn="ctr">
              <a:lnSpc>
                <a:spcPts val="5550"/>
              </a:lnSpc>
              <a:buNone/>
            </a:pPr>
            <a:r>
              <a:rPr lang="en-US" sz="4800" dirty="0"/>
              <a:t>Competitive Landscape – </a:t>
            </a:r>
            <a:r>
              <a:rPr lang="en-US" sz="4800" dirty="0">
                <a:solidFill>
                  <a:schemeClr val="accent6">
                    <a:lumMod val="75000"/>
                  </a:schemeClr>
                </a:solidFill>
              </a:rPr>
              <a:t>India &amp; Global </a:t>
            </a:r>
          </a:p>
        </p:txBody>
      </p:sp>
      <p:sp>
        <p:nvSpPr>
          <p:cNvPr id="17" name="TextBox 16">
            <a:extLst>
              <a:ext uri="{FF2B5EF4-FFF2-40B4-BE49-F238E27FC236}">
                <a16:creationId xmlns:a16="http://schemas.microsoft.com/office/drawing/2014/main" id="{D154778C-D38A-ADB9-F0B1-6F33EF9B07BC}"/>
              </a:ext>
            </a:extLst>
          </p:cNvPr>
          <p:cNvSpPr txBox="1"/>
          <p:nvPr/>
        </p:nvSpPr>
        <p:spPr>
          <a:xfrm>
            <a:off x="12577665" y="3153747"/>
            <a:ext cx="184731" cy="369332"/>
          </a:xfrm>
          <a:prstGeom prst="rect">
            <a:avLst/>
          </a:prstGeom>
          <a:noFill/>
        </p:spPr>
        <p:txBody>
          <a:bodyPr wrap="none" rtlCol="0">
            <a:spAutoFit/>
          </a:bodyPr>
          <a:lstStyle/>
          <a:p>
            <a:endParaRPr lang="en-US" dirty="0"/>
          </a:p>
        </p:txBody>
      </p:sp>
      <p:graphicFrame>
        <p:nvGraphicFramePr>
          <p:cNvPr id="4" name="Table 3">
            <a:extLst>
              <a:ext uri="{FF2B5EF4-FFF2-40B4-BE49-F238E27FC236}">
                <a16:creationId xmlns:a16="http://schemas.microsoft.com/office/drawing/2014/main" id="{1A85E9C7-052D-9866-0880-43EC22F609AC}"/>
              </a:ext>
            </a:extLst>
          </p:cNvPr>
          <p:cNvGraphicFramePr>
            <a:graphicFrameLocks noGrp="1"/>
          </p:cNvGraphicFramePr>
          <p:nvPr>
            <p:extLst>
              <p:ext uri="{D42A27DB-BD31-4B8C-83A1-F6EECF244321}">
                <p14:modId xmlns:p14="http://schemas.microsoft.com/office/powerpoint/2010/main" val="4156688815"/>
              </p:ext>
            </p:extLst>
          </p:nvPr>
        </p:nvGraphicFramePr>
        <p:xfrm>
          <a:off x="694944" y="1468204"/>
          <a:ext cx="12765025" cy="5934977"/>
        </p:xfrm>
        <a:graphic>
          <a:graphicData uri="http://schemas.openxmlformats.org/drawingml/2006/table">
            <a:tbl>
              <a:tblPr firstRow="1" firstCol="1" bandRow="1">
                <a:tableStyleId>{073A0DAA-6AF3-43AB-8588-CEC1D06C72B9}</a:tableStyleId>
              </a:tblPr>
              <a:tblGrid>
                <a:gridCol w="1288529">
                  <a:extLst>
                    <a:ext uri="{9D8B030D-6E8A-4147-A177-3AD203B41FA5}">
                      <a16:colId xmlns:a16="http://schemas.microsoft.com/office/drawing/2014/main" val="595850513"/>
                    </a:ext>
                  </a:extLst>
                </a:gridCol>
                <a:gridCol w="1099544">
                  <a:extLst>
                    <a:ext uri="{9D8B030D-6E8A-4147-A177-3AD203B41FA5}">
                      <a16:colId xmlns:a16="http://schemas.microsoft.com/office/drawing/2014/main" val="2607385380"/>
                    </a:ext>
                  </a:extLst>
                </a:gridCol>
                <a:gridCol w="1529054">
                  <a:extLst>
                    <a:ext uri="{9D8B030D-6E8A-4147-A177-3AD203B41FA5}">
                      <a16:colId xmlns:a16="http://schemas.microsoft.com/office/drawing/2014/main" val="1048845725"/>
                    </a:ext>
                  </a:extLst>
                </a:gridCol>
                <a:gridCol w="2731681">
                  <a:extLst>
                    <a:ext uri="{9D8B030D-6E8A-4147-A177-3AD203B41FA5}">
                      <a16:colId xmlns:a16="http://schemas.microsoft.com/office/drawing/2014/main" val="859870222"/>
                    </a:ext>
                  </a:extLst>
                </a:gridCol>
                <a:gridCol w="2611418">
                  <a:extLst>
                    <a:ext uri="{9D8B030D-6E8A-4147-A177-3AD203B41FA5}">
                      <a16:colId xmlns:a16="http://schemas.microsoft.com/office/drawing/2014/main" val="3334485552"/>
                    </a:ext>
                  </a:extLst>
                </a:gridCol>
                <a:gridCol w="3504799">
                  <a:extLst>
                    <a:ext uri="{9D8B030D-6E8A-4147-A177-3AD203B41FA5}">
                      <a16:colId xmlns:a16="http://schemas.microsoft.com/office/drawing/2014/main" val="4068684719"/>
                    </a:ext>
                  </a:extLst>
                </a:gridCol>
              </a:tblGrid>
              <a:tr h="317357">
                <a:tc>
                  <a:txBody>
                    <a:bodyPr/>
                    <a:lstStyle/>
                    <a:p>
                      <a:pPr algn="ctr">
                        <a:lnSpc>
                          <a:spcPct val="115000"/>
                        </a:lnSpc>
                        <a:spcAft>
                          <a:spcPts val="1000"/>
                        </a:spcAft>
                      </a:pPr>
                      <a:r>
                        <a:rPr lang="en-IN" sz="1550" kern="0" dirty="0">
                          <a:effectLst/>
                        </a:rPr>
                        <a:t>Competitor</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tc>
                <a:tc>
                  <a:txBody>
                    <a:bodyPr/>
                    <a:lstStyle/>
                    <a:p>
                      <a:pPr algn="ctr">
                        <a:lnSpc>
                          <a:spcPct val="115000"/>
                        </a:lnSpc>
                        <a:spcAft>
                          <a:spcPts val="1000"/>
                        </a:spcAft>
                      </a:pPr>
                      <a:r>
                        <a:rPr lang="en-IN" sz="1550" kern="100" dirty="0">
                          <a:effectLst/>
                          <a:latin typeface=""/>
                          <a:ea typeface="Century Schoolbook" panose="02040604050505020304" pitchFamily="18" charset="0"/>
                          <a:cs typeface="Times New Roman" panose="02020603050405020304" pitchFamily="18" charset="0"/>
                        </a:rPr>
                        <a:t>Location</a:t>
                      </a:r>
                    </a:p>
                  </a:txBody>
                  <a:tcPr marL="9525" marR="9525" marT="9525" marB="9525" anchor="ctr"/>
                </a:tc>
                <a:tc>
                  <a:txBody>
                    <a:bodyPr/>
                    <a:lstStyle/>
                    <a:p>
                      <a:pPr algn="ctr">
                        <a:lnSpc>
                          <a:spcPct val="115000"/>
                        </a:lnSpc>
                        <a:spcAft>
                          <a:spcPts val="1000"/>
                        </a:spcAft>
                      </a:pPr>
                      <a:r>
                        <a:rPr lang="en-IN" sz="1550" kern="100" dirty="0">
                          <a:effectLst/>
                          <a:latin typeface=""/>
                          <a:ea typeface="Century Schoolbook" panose="02040604050505020304" pitchFamily="18" charset="0"/>
                          <a:cs typeface="Times New Roman" panose="02020603050405020304" pitchFamily="18" charset="0"/>
                        </a:rPr>
                        <a:t>Price Point</a:t>
                      </a:r>
                    </a:p>
                  </a:txBody>
                  <a:tcPr marL="9525" marR="9525" marT="9525" marB="9525" anchor="ctr"/>
                </a:tc>
                <a:tc>
                  <a:txBody>
                    <a:bodyPr/>
                    <a:lstStyle/>
                    <a:p>
                      <a:pPr algn="ctr">
                        <a:lnSpc>
                          <a:spcPct val="115000"/>
                        </a:lnSpc>
                        <a:spcAft>
                          <a:spcPts val="1000"/>
                        </a:spcAft>
                      </a:pPr>
                      <a:r>
                        <a:rPr lang="en-IN" sz="1550" kern="100" dirty="0">
                          <a:effectLst/>
                          <a:latin typeface=""/>
                          <a:ea typeface="Century Schoolbook" panose="02040604050505020304" pitchFamily="18" charset="0"/>
                          <a:cs typeface="Times New Roman" panose="02020603050405020304" pitchFamily="18" charset="0"/>
                        </a:rPr>
                        <a:t>Key Features</a:t>
                      </a:r>
                    </a:p>
                  </a:txBody>
                  <a:tcPr marL="9525" marR="9525" marT="9525" marB="9525" anchor="ctr"/>
                </a:tc>
                <a:tc>
                  <a:txBody>
                    <a:bodyPr/>
                    <a:lstStyle/>
                    <a:p>
                      <a:pPr algn="ctr">
                        <a:lnSpc>
                          <a:spcPct val="115000"/>
                        </a:lnSpc>
                        <a:spcAft>
                          <a:spcPts val="1000"/>
                        </a:spcAft>
                      </a:pPr>
                      <a:r>
                        <a:rPr lang="en-IN" sz="1550" kern="100" dirty="0">
                          <a:effectLst/>
                          <a:latin typeface=""/>
                          <a:ea typeface="Century Schoolbook" panose="02040604050505020304" pitchFamily="18" charset="0"/>
                          <a:cs typeface="Times New Roman" panose="02020603050405020304" pitchFamily="18" charset="0"/>
                        </a:rPr>
                        <a:t>Major Limitations</a:t>
                      </a:r>
                    </a:p>
                  </a:txBody>
                  <a:tcPr marL="9525" marR="9525" marT="9525" marB="9525" anchor="ctr"/>
                </a:tc>
                <a:tc>
                  <a:txBody>
                    <a:bodyPr/>
                    <a:lstStyle/>
                    <a:p>
                      <a:pPr algn="ctr">
                        <a:lnSpc>
                          <a:spcPct val="115000"/>
                        </a:lnSpc>
                        <a:spcAft>
                          <a:spcPts val="1000"/>
                        </a:spcAft>
                      </a:pPr>
                      <a:r>
                        <a:rPr lang="en-IN" sz="1550" kern="0" dirty="0" err="1">
                          <a:effectLst/>
                          <a:latin typeface=""/>
                          <a:ea typeface="Century Schoolbook" panose="02040604050505020304" pitchFamily="18" charset="0"/>
                          <a:cs typeface="Times New Roman" panose="02020603050405020304" pitchFamily="18" charset="0"/>
                        </a:rPr>
                        <a:t>HydroPod</a:t>
                      </a:r>
                      <a:r>
                        <a:rPr lang="en-IN" sz="1550" kern="0" dirty="0">
                          <a:effectLst/>
                          <a:latin typeface=""/>
                          <a:ea typeface="Century Schoolbook" panose="02040604050505020304" pitchFamily="18" charset="0"/>
                          <a:cs typeface="Times New Roman" panose="02020603050405020304" pitchFamily="18" charset="0"/>
                        </a:rPr>
                        <a:t> Advantage</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15805958"/>
                  </a:ext>
                </a:extLst>
              </a:tr>
              <a:tr h="936270">
                <a:tc>
                  <a:txBody>
                    <a:bodyPr/>
                    <a:lstStyle/>
                    <a:p>
                      <a:pPr algn="just">
                        <a:lnSpc>
                          <a:spcPct val="115000"/>
                        </a:lnSpc>
                      </a:pPr>
                      <a:r>
                        <a:rPr lang="en-IN" sz="1700" b="1" kern="100" dirty="0" err="1">
                          <a:solidFill>
                            <a:schemeClr val="tx1"/>
                          </a:solidFill>
                          <a:effectLst/>
                          <a:latin typeface="Times New Roman" panose="02020603050405020304" pitchFamily="18" charset="0"/>
                          <a:ea typeface="Times New Roman" panose="02020603050405020304" pitchFamily="18" charset="0"/>
                        </a:rPr>
                        <a:t>UrbanKisaan</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95000"/>
                      </a:schemeClr>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India</a:t>
                      </a:r>
                    </a:p>
                  </a:txBody>
                  <a:tcPr marL="9525" marR="9525" marT="9525" marB="9525" anchor="ctr">
                    <a:solidFill>
                      <a:schemeClr val="bg1">
                        <a:lumMod val="95000"/>
                      </a:schemeClr>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₹4,500-12,000</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Indian company</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Local presence</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No smart features</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Limited scalability</a:t>
                      </a:r>
                    </a:p>
                  </a:txBody>
                  <a:tcPr marL="9525" marR="9525" marT="9525" marB="9525" anchor="ctr">
                    <a:solidFill>
                      <a:schemeClr val="bg1">
                        <a:lumMod val="95000"/>
                      </a:schemeClr>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AI automation</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Modular design</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5x greater yield</a:t>
                      </a:r>
                    </a:p>
                  </a:txBody>
                  <a:tcPr marL="9525" marR="9525" marT="9525" marB="9525" anchor="ctr">
                    <a:solidFill>
                      <a:schemeClr val="bg1">
                        <a:lumMod val="95000"/>
                      </a:schemeClr>
                    </a:solidFill>
                  </a:tcPr>
                </a:tc>
                <a:extLst>
                  <a:ext uri="{0D108BD9-81ED-4DB2-BD59-A6C34878D82A}">
                    <a16:rowId xmlns:a16="http://schemas.microsoft.com/office/drawing/2014/main" val="2821306600"/>
                  </a:ext>
                </a:extLst>
              </a:tr>
              <a:tr h="936270">
                <a:tc>
                  <a:txBody>
                    <a:bodyPr/>
                    <a:lstStyle/>
                    <a:p>
                      <a:pPr algn="just">
                        <a:lnSpc>
                          <a:spcPct val="115000"/>
                        </a:lnSpc>
                      </a:pPr>
                      <a:r>
                        <a:rPr lang="en-IN" sz="1700" b="1" kern="100" dirty="0">
                          <a:solidFill>
                            <a:schemeClr val="tx1"/>
                          </a:solidFill>
                          <a:effectLst/>
                          <a:latin typeface="Times New Roman" panose="02020603050405020304" pitchFamily="18" charset="0"/>
                          <a:ea typeface="Times New Roman" panose="02020603050405020304" pitchFamily="18" charset="0"/>
                        </a:rPr>
                        <a:t>Hydrilla</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India</a:t>
                      </a:r>
                    </a:p>
                  </a:txBody>
                  <a:tcPr marL="9525" marR="9525" marT="9525" marB="9525" anchor="ctr">
                    <a:solidFill>
                      <a:schemeClr val="bg1"/>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₹2,000-8,000</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DIY focus</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Affordable</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Technical setup</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High maintenance</a:t>
                      </a:r>
                    </a:p>
                  </a:txBody>
                  <a:tcPr marL="9525" marR="9525" marT="9525" marB="9525" anchor="ctr">
                    <a:solidFill>
                      <a:schemeClr val="bg1"/>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Plug-and-play simplicity</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90% less maintenance</a:t>
                      </a:r>
                    </a:p>
                  </a:txBody>
                  <a:tcPr marL="9525" marR="9525" marT="9525" marB="9525" anchor="ctr">
                    <a:solidFill>
                      <a:schemeClr val="bg1"/>
                    </a:solidFill>
                  </a:tcPr>
                </a:tc>
                <a:extLst>
                  <a:ext uri="{0D108BD9-81ED-4DB2-BD59-A6C34878D82A}">
                    <a16:rowId xmlns:a16="http://schemas.microsoft.com/office/drawing/2014/main" val="3090936698"/>
                  </a:ext>
                </a:extLst>
              </a:tr>
              <a:tr h="936270">
                <a:tc>
                  <a:txBody>
                    <a:bodyPr/>
                    <a:lstStyle/>
                    <a:p>
                      <a:pPr algn="just">
                        <a:lnSpc>
                          <a:spcPct val="115000"/>
                        </a:lnSpc>
                      </a:pPr>
                      <a:r>
                        <a:rPr lang="en-IN" sz="1700" b="1" kern="100" dirty="0" err="1">
                          <a:solidFill>
                            <a:schemeClr val="tx1"/>
                          </a:solidFill>
                          <a:effectLst/>
                          <a:latin typeface="Times New Roman" panose="02020603050405020304" pitchFamily="18" charset="0"/>
                          <a:ea typeface="Times New Roman" panose="02020603050405020304" pitchFamily="18" charset="0"/>
                        </a:rPr>
                        <a:t>BitMantis</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95000"/>
                      </a:schemeClr>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India</a:t>
                      </a:r>
                    </a:p>
                  </a:txBody>
                  <a:tcPr marL="9525" marR="9525" marT="9525" marB="9525" anchor="ctr">
                    <a:solidFill>
                      <a:schemeClr val="bg1">
                        <a:lumMod val="95000"/>
                      </a:schemeClr>
                    </a:solidFill>
                  </a:tcPr>
                </a:tc>
                <a:tc>
                  <a:txBody>
                    <a:bodyPr/>
                    <a:lstStyle/>
                    <a:p>
                      <a:pPr algn="ctr">
                        <a:lnSpc>
                          <a:spcPct val="115000"/>
                        </a:lnSpc>
                      </a:pPr>
                      <a:r>
                        <a:rPr lang="en-IN" sz="1700" kern="100">
                          <a:effectLst/>
                          <a:latin typeface="Times New Roman" panose="02020603050405020304" pitchFamily="18" charset="0"/>
                          <a:ea typeface="Times New Roman" panose="02020603050405020304" pitchFamily="18" charset="0"/>
                        </a:rPr>
                        <a:t>₹15,000-30,000</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Smart elements</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Some automation</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Institutional focus</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Bulky design</a:t>
                      </a:r>
                    </a:p>
                  </a:txBody>
                  <a:tcPr marL="9525" marR="9525" marT="9525" marB="9525" anchor="ctr">
                    <a:solidFill>
                      <a:schemeClr val="bg1">
                        <a:lumMod val="95000"/>
                      </a:schemeClr>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Home-friendly design</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Consumer-first approach</a:t>
                      </a:r>
                    </a:p>
                  </a:txBody>
                  <a:tcPr marL="9525" marR="9525" marT="9525" marB="9525" anchor="ctr">
                    <a:solidFill>
                      <a:schemeClr val="bg1">
                        <a:lumMod val="95000"/>
                      </a:schemeClr>
                    </a:solidFill>
                  </a:tcPr>
                </a:tc>
                <a:extLst>
                  <a:ext uri="{0D108BD9-81ED-4DB2-BD59-A6C34878D82A}">
                    <a16:rowId xmlns:a16="http://schemas.microsoft.com/office/drawing/2014/main" val="150054355"/>
                  </a:ext>
                </a:extLst>
              </a:tr>
              <a:tr h="936270">
                <a:tc>
                  <a:txBody>
                    <a:bodyPr/>
                    <a:lstStyle/>
                    <a:p>
                      <a:pPr algn="just">
                        <a:lnSpc>
                          <a:spcPct val="115000"/>
                        </a:lnSpc>
                      </a:pPr>
                      <a:r>
                        <a:rPr lang="en-IN" sz="1700" b="1" kern="100" dirty="0" err="1">
                          <a:solidFill>
                            <a:schemeClr val="tx1"/>
                          </a:solidFill>
                          <a:effectLst/>
                          <a:latin typeface="Times New Roman" panose="02020603050405020304" pitchFamily="18" charset="0"/>
                          <a:ea typeface="Times New Roman" panose="02020603050405020304" pitchFamily="18" charset="0"/>
                        </a:rPr>
                        <a:t>AeroGarden</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Global</a:t>
                      </a:r>
                    </a:p>
                  </a:txBody>
                  <a:tcPr marL="9525" marR="9525" marT="9525" marB="9525" anchor="ctr">
                    <a:solidFill>
                      <a:schemeClr val="bg1"/>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₹8,300-33,200</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Established brand</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Wide range</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Expensive pods</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No India focus</a:t>
                      </a:r>
                    </a:p>
                  </a:txBody>
                  <a:tcPr marL="9525" marR="9525" marT="9525" marB="9525" anchor="ctr">
                    <a:solidFill>
                      <a:schemeClr val="bg1"/>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India-optimized</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Better value</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Local support</a:t>
                      </a:r>
                    </a:p>
                  </a:txBody>
                  <a:tcPr marL="9525" marR="9525" marT="9525" marB="9525" anchor="ctr">
                    <a:solidFill>
                      <a:schemeClr val="bg1"/>
                    </a:solidFill>
                  </a:tcPr>
                </a:tc>
                <a:extLst>
                  <a:ext uri="{0D108BD9-81ED-4DB2-BD59-A6C34878D82A}">
                    <a16:rowId xmlns:a16="http://schemas.microsoft.com/office/drawing/2014/main" val="824189967"/>
                  </a:ext>
                </a:extLst>
              </a:tr>
              <a:tr h="936270">
                <a:tc>
                  <a:txBody>
                    <a:bodyPr/>
                    <a:lstStyle/>
                    <a:p>
                      <a:pPr algn="just">
                        <a:lnSpc>
                          <a:spcPct val="115000"/>
                        </a:lnSpc>
                      </a:pPr>
                      <a:r>
                        <a:rPr lang="en-IN" sz="1700" b="1" kern="100" dirty="0">
                          <a:solidFill>
                            <a:schemeClr val="tx1"/>
                          </a:solidFill>
                          <a:effectLst/>
                          <a:latin typeface="Times New Roman" panose="02020603050405020304" pitchFamily="18" charset="0"/>
                          <a:ea typeface="Times New Roman" panose="02020603050405020304" pitchFamily="18" charset="0"/>
                        </a:rPr>
                        <a:t>Click &amp; Grow</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95000"/>
                      </a:schemeClr>
                    </a:solidFill>
                  </a:tcPr>
                </a:tc>
                <a:tc>
                  <a:txBody>
                    <a:bodyPr/>
                    <a:lstStyle/>
                    <a:p>
                      <a:pPr algn="ctr">
                        <a:lnSpc>
                          <a:spcPct val="115000"/>
                        </a:lnSpc>
                      </a:pPr>
                      <a:r>
                        <a:rPr lang="en-IN" sz="1700" kern="100">
                          <a:effectLst/>
                          <a:latin typeface="Times New Roman" panose="02020603050405020304" pitchFamily="18" charset="0"/>
                          <a:ea typeface="Times New Roman" panose="02020603050405020304" pitchFamily="18" charset="0"/>
                        </a:rPr>
                        <a:t>Global</a:t>
                      </a:r>
                    </a:p>
                  </a:txBody>
                  <a:tcPr marL="9525" marR="9525" marT="9525" marB="9525" anchor="ctr">
                    <a:solidFill>
                      <a:schemeClr val="bg1">
                        <a:lumMod val="95000"/>
                      </a:schemeClr>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₹16,600-24,900</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Simple design</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Retail presence</a:t>
                      </a:r>
                    </a:p>
                  </a:txBody>
                  <a:tcPr marL="9525" marR="9525" marT="9525" marB="9525" anchor="ctr">
                    <a:solidFill>
                      <a:schemeClr val="bg1">
                        <a:lumMod val="95000"/>
                      </a:schemeClr>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Fixed size</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Limited adaptation</a:t>
                      </a:r>
                    </a:p>
                  </a:txBody>
                  <a:tcPr marL="9525" marR="9525" marT="9525" marB="9525" anchor="ctr">
                    <a:solidFill>
                      <a:schemeClr val="bg1">
                        <a:lumMod val="95000"/>
                      </a:schemeClr>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Expandable system</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Better suited for Indian cooking</a:t>
                      </a:r>
                    </a:p>
                  </a:txBody>
                  <a:tcPr marL="9525" marR="9525" marT="9525" marB="9525" anchor="ctr">
                    <a:solidFill>
                      <a:schemeClr val="bg1">
                        <a:lumMod val="95000"/>
                      </a:schemeClr>
                    </a:solidFill>
                  </a:tcPr>
                </a:tc>
                <a:extLst>
                  <a:ext uri="{0D108BD9-81ED-4DB2-BD59-A6C34878D82A}">
                    <a16:rowId xmlns:a16="http://schemas.microsoft.com/office/drawing/2014/main" val="3908498480"/>
                  </a:ext>
                </a:extLst>
              </a:tr>
              <a:tr h="936270">
                <a:tc>
                  <a:txBody>
                    <a:bodyPr/>
                    <a:lstStyle/>
                    <a:p>
                      <a:pPr algn="just">
                        <a:lnSpc>
                          <a:spcPct val="115000"/>
                        </a:lnSpc>
                      </a:pPr>
                      <a:r>
                        <a:rPr lang="en-IN" sz="1700" b="1" kern="100" dirty="0" err="1">
                          <a:solidFill>
                            <a:schemeClr val="tx1"/>
                          </a:solidFill>
                          <a:effectLst/>
                          <a:latin typeface="Times New Roman" panose="02020603050405020304" pitchFamily="18" charset="0"/>
                          <a:ea typeface="Times New Roman" panose="02020603050405020304" pitchFamily="18" charset="0"/>
                        </a:rPr>
                        <a:t>Gardyn</a:t>
                      </a:r>
                      <a:endParaRPr lang="en-IN" sz="170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chor="ctr">
                    <a:solidFill>
                      <a:schemeClr val="bg1"/>
                    </a:solidFill>
                  </a:tcPr>
                </a:tc>
                <a:tc>
                  <a:txBody>
                    <a:bodyPr/>
                    <a:lstStyle/>
                    <a:p>
                      <a:pPr algn="ctr">
                        <a:lnSpc>
                          <a:spcPct val="115000"/>
                        </a:lnSpc>
                      </a:pPr>
                      <a:r>
                        <a:rPr lang="en-IN" sz="1700" kern="100">
                          <a:effectLst/>
                          <a:latin typeface="Times New Roman" panose="02020603050405020304" pitchFamily="18" charset="0"/>
                          <a:ea typeface="Times New Roman" panose="02020603050405020304" pitchFamily="18" charset="0"/>
                        </a:rPr>
                        <a:t>Global</a:t>
                      </a:r>
                    </a:p>
                  </a:txBody>
                  <a:tcPr marL="9525" marR="9525" marT="9525" marB="9525" anchor="ctr">
                    <a:solidFill>
                      <a:schemeClr val="bg1"/>
                    </a:solidFill>
                  </a:tcPr>
                </a:tc>
                <a:tc>
                  <a:txBody>
                    <a:bodyPr/>
                    <a:lstStyle/>
                    <a:p>
                      <a:pPr algn="ctr">
                        <a:lnSpc>
                          <a:spcPct val="115000"/>
                        </a:lnSpc>
                      </a:pPr>
                      <a:r>
                        <a:rPr lang="en-IN" sz="1700" kern="100" dirty="0">
                          <a:effectLst/>
                          <a:latin typeface="Times New Roman" panose="02020603050405020304" pitchFamily="18" charset="0"/>
                          <a:ea typeface="Times New Roman" panose="02020603050405020304" pitchFamily="18" charset="0"/>
                        </a:rPr>
                        <a:t>₹70,550</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AI-driven</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Vertical design</a:t>
                      </a:r>
                    </a:p>
                  </a:txBody>
                  <a:tcPr marL="9525" marR="9525" marT="9525" marB="9525" anchor="ctr">
                    <a:solidFill>
                      <a:schemeClr val="bg1"/>
                    </a:solidFill>
                  </a:tcPr>
                </a:tc>
                <a:tc>
                  <a:txBody>
                    <a:bodyPr/>
                    <a:lstStyle/>
                    <a:p>
                      <a:pPr algn="just">
                        <a:lnSpc>
                          <a:spcPct val="115000"/>
                        </a:lnSpc>
                      </a:pPr>
                      <a:r>
                        <a:rPr lang="en-IN" sz="1700" kern="100" dirty="0">
                          <a:effectLst/>
                          <a:latin typeface="Times New Roman" panose="02020603050405020304" pitchFamily="18" charset="0"/>
                          <a:ea typeface="Times New Roman" panose="02020603050405020304" pitchFamily="18" charset="0"/>
                        </a:rPr>
                        <a:t>• Extremely high price</a:t>
                      </a:r>
                    </a:p>
                    <a:p>
                      <a:pPr algn="just">
                        <a:lnSpc>
                          <a:spcPct val="115000"/>
                        </a:lnSpc>
                      </a:pPr>
                      <a:r>
                        <a:rPr lang="en-IN" sz="1700" kern="100" dirty="0">
                          <a:effectLst/>
                          <a:latin typeface="Times New Roman" panose="02020603050405020304" pitchFamily="18" charset="0"/>
                          <a:ea typeface="Times New Roman" panose="02020603050405020304" pitchFamily="18" charset="0"/>
                        </a:rPr>
                        <a:t>• No India presence</a:t>
                      </a:r>
                    </a:p>
                  </a:txBody>
                  <a:tcPr marL="9525" marR="9525" marT="9525" marB="9525" anchor="ctr">
                    <a:solidFill>
                      <a:schemeClr val="bg1"/>
                    </a:solidFill>
                  </a:tcPr>
                </a:tc>
                <a:tc>
                  <a:txBody>
                    <a:bodyPr/>
                    <a:lstStyle/>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60% more affordable</a:t>
                      </a:r>
                    </a:p>
                    <a:p>
                      <a:pPr marL="285750" indent="-285750" algn="just">
                        <a:lnSpc>
                          <a:spcPct val="115000"/>
                        </a:lnSpc>
                        <a:buFont typeface="Arial" panose="020B0604020202020204" pitchFamily="34" charset="0"/>
                        <a:buChar char="•"/>
                      </a:pPr>
                      <a:r>
                        <a:rPr lang="en-IN" sz="1700" kern="100" dirty="0">
                          <a:effectLst/>
                          <a:latin typeface="Times New Roman" panose="02020603050405020304" pitchFamily="18" charset="0"/>
                          <a:ea typeface="Times New Roman" panose="02020603050405020304" pitchFamily="18" charset="0"/>
                        </a:rPr>
                        <a:t>Local market knowledge</a:t>
                      </a:r>
                    </a:p>
                  </a:txBody>
                  <a:tcPr marL="9525" marR="9525" marT="9525" marB="9525" anchor="ctr">
                    <a:solidFill>
                      <a:schemeClr val="bg1"/>
                    </a:solidFill>
                  </a:tcPr>
                </a:tc>
                <a:extLst>
                  <a:ext uri="{0D108BD9-81ED-4DB2-BD59-A6C34878D82A}">
                    <a16:rowId xmlns:a16="http://schemas.microsoft.com/office/drawing/2014/main" val="1042316429"/>
                  </a:ext>
                </a:extLst>
              </a:tr>
            </a:tbl>
          </a:graphicData>
        </a:graphic>
      </p:graphicFrame>
    </p:spTree>
    <p:extLst>
      <p:ext uri="{BB962C8B-B14F-4D97-AF65-F5344CB8AC3E}">
        <p14:creationId xmlns:p14="http://schemas.microsoft.com/office/powerpoint/2010/main" val="384797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439E9-6D92-5320-DCA1-29C2564922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650568-4952-C8D2-8D2E-99E44C5DD440}"/>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DB6B498-6B54-D8AD-3974-9988F3E6C2FB}"/>
              </a:ext>
            </a:extLst>
          </p:cNvPr>
          <p:cNvSpPr txBox="1"/>
          <p:nvPr/>
        </p:nvSpPr>
        <p:spPr>
          <a:xfrm>
            <a:off x="4323063" y="333599"/>
            <a:ext cx="6660705" cy="810478"/>
          </a:xfrm>
          <a:prstGeom prst="rect">
            <a:avLst/>
          </a:prstGeom>
          <a:noFill/>
        </p:spPr>
        <p:txBody>
          <a:bodyPr wrap="square">
            <a:spAutoFit/>
          </a:bodyPr>
          <a:lstStyle/>
          <a:p>
            <a:pPr marL="0" indent="0" algn="ctr">
              <a:lnSpc>
                <a:spcPts val="5550"/>
              </a:lnSpc>
              <a:buNone/>
            </a:pPr>
            <a:r>
              <a:rPr lang="en-US" sz="4800" dirty="0"/>
              <a:t>Competitive</a:t>
            </a:r>
            <a:r>
              <a:rPr lang="en-US" sz="4800" dirty="0">
                <a:solidFill>
                  <a:schemeClr val="accent6">
                    <a:lumMod val="75000"/>
                  </a:schemeClr>
                </a:solidFill>
              </a:rPr>
              <a:t> Advantages</a:t>
            </a:r>
          </a:p>
        </p:txBody>
      </p:sp>
      <p:sp>
        <p:nvSpPr>
          <p:cNvPr id="17" name="TextBox 16">
            <a:extLst>
              <a:ext uri="{FF2B5EF4-FFF2-40B4-BE49-F238E27FC236}">
                <a16:creationId xmlns:a16="http://schemas.microsoft.com/office/drawing/2014/main" id="{398AFFE2-358F-C2B6-FE6B-99827D724C5C}"/>
              </a:ext>
            </a:extLst>
          </p:cNvPr>
          <p:cNvSpPr txBox="1"/>
          <p:nvPr/>
        </p:nvSpPr>
        <p:spPr>
          <a:xfrm>
            <a:off x="12577665" y="3153747"/>
            <a:ext cx="184731" cy="369332"/>
          </a:xfrm>
          <a:prstGeom prst="rect">
            <a:avLst/>
          </a:prstGeom>
          <a:noFill/>
        </p:spPr>
        <p:txBody>
          <a:bodyPr wrap="none" rtlCol="0">
            <a:spAutoFit/>
          </a:bodyPr>
          <a:lstStyle/>
          <a:p>
            <a:endParaRPr lang="en-US" dirty="0"/>
          </a:p>
        </p:txBody>
      </p:sp>
      <p:pic>
        <p:nvPicPr>
          <p:cNvPr id="22" name="Image 0" descr="preencoded.png">
            <a:extLst>
              <a:ext uri="{FF2B5EF4-FFF2-40B4-BE49-F238E27FC236}">
                <a16:creationId xmlns:a16="http://schemas.microsoft.com/office/drawing/2014/main" id="{C171C49B-B225-1E5F-5D43-2243A1DE3FC5}"/>
              </a:ext>
            </a:extLst>
          </p:cNvPr>
          <p:cNvPicPr>
            <a:picLocks noChangeAspect="1"/>
          </p:cNvPicPr>
          <p:nvPr/>
        </p:nvPicPr>
        <p:blipFill>
          <a:blip r:embed="rId3"/>
          <a:stretch>
            <a:fillRect/>
          </a:stretch>
        </p:blipFill>
        <p:spPr>
          <a:xfrm>
            <a:off x="793790" y="590288"/>
            <a:ext cx="963930" cy="1156811"/>
          </a:xfrm>
          <a:prstGeom prst="roundRect">
            <a:avLst/>
          </a:prstGeom>
        </p:spPr>
      </p:pic>
      <p:sp>
        <p:nvSpPr>
          <p:cNvPr id="23" name="Text 1">
            <a:extLst>
              <a:ext uri="{FF2B5EF4-FFF2-40B4-BE49-F238E27FC236}">
                <a16:creationId xmlns:a16="http://schemas.microsoft.com/office/drawing/2014/main" id="{82F6DAE8-8966-0BBE-39DC-8CA5C8EF1C96}"/>
              </a:ext>
            </a:extLst>
          </p:cNvPr>
          <p:cNvSpPr/>
          <p:nvPr/>
        </p:nvSpPr>
        <p:spPr>
          <a:xfrm>
            <a:off x="2046922" y="100250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Affordable</a:t>
            </a:r>
            <a:endParaRPr lang="en-US" sz="1850" dirty="0"/>
          </a:p>
        </p:txBody>
      </p:sp>
      <p:pic>
        <p:nvPicPr>
          <p:cNvPr id="24" name="Image 1" descr="preencoded.png">
            <a:extLst>
              <a:ext uri="{FF2B5EF4-FFF2-40B4-BE49-F238E27FC236}">
                <a16:creationId xmlns:a16="http://schemas.microsoft.com/office/drawing/2014/main" id="{D657B9DD-7C7B-6F80-625A-EFE3E18A1ED6}"/>
              </a:ext>
            </a:extLst>
          </p:cNvPr>
          <p:cNvPicPr>
            <a:picLocks noChangeAspect="1"/>
          </p:cNvPicPr>
          <p:nvPr/>
        </p:nvPicPr>
        <p:blipFill>
          <a:blip r:embed="rId4"/>
          <a:stretch>
            <a:fillRect/>
          </a:stretch>
        </p:blipFill>
        <p:spPr>
          <a:xfrm>
            <a:off x="793790" y="1619083"/>
            <a:ext cx="963930" cy="1156811"/>
          </a:xfrm>
          <a:prstGeom prst="rect">
            <a:avLst/>
          </a:prstGeom>
        </p:spPr>
      </p:pic>
      <p:sp>
        <p:nvSpPr>
          <p:cNvPr id="25" name="Text 3">
            <a:extLst>
              <a:ext uri="{FF2B5EF4-FFF2-40B4-BE49-F238E27FC236}">
                <a16:creationId xmlns:a16="http://schemas.microsoft.com/office/drawing/2014/main" id="{2A262B7D-84EA-7C43-BCA7-813A38561D94}"/>
              </a:ext>
            </a:extLst>
          </p:cNvPr>
          <p:cNvSpPr/>
          <p:nvPr/>
        </p:nvSpPr>
        <p:spPr>
          <a:xfrm>
            <a:off x="2046922" y="2046874"/>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Scalable</a:t>
            </a:r>
            <a:endParaRPr lang="en-US" sz="1850" dirty="0"/>
          </a:p>
        </p:txBody>
      </p:sp>
      <p:pic>
        <p:nvPicPr>
          <p:cNvPr id="26" name="Image 2" descr="preencoded.png">
            <a:extLst>
              <a:ext uri="{FF2B5EF4-FFF2-40B4-BE49-F238E27FC236}">
                <a16:creationId xmlns:a16="http://schemas.microsoft.com/office/drawing/2014/main" id="{B426B3FE-2F37-75EA-95EC-B425690FFC01}"/>
              </a:ext>
            </a:extLst>
          </p:cNvPr>
          <p:cNvPicPr>
            <a:picLocks noChangeAspect="1"/>
          </p:cNvPicPr>
          <p:nvPr/>
        </p:nvPicPr>
        <p:blipFill>
          <a:blip r:embed="rId5"/>
          <a:stretch>
            <a:fillRect/>
          </a:stretch>
        </p:blipFill>
        <p:spPr>
          <a:xfrm>
            <a:off x="793790" y="2629591"/>
            <a:ext cx="963930" cy="1156811"/>
          </a:xfrm>
          <a:prstGeom prst="rect">
            <a:avLst/>
          </a:prstGeom>
        </p:spPr>
      </p:pic>
      <p:sp>
        <p:nvSpPr>
          <p:cNvPr id="27" name="Text 5">
            <a:extLst>
              <a:ext uri="{FF2B5EF4-FFF2-40B4-BE49-F238E27FC236}">
                <a16:creationId xmlns:a16="http://schemas.microsoft.com/office/drawing/2014/main" id="{CFD73E38-90C6-4325-DDE6-A3F42A7D47A3}"/>
              </a:ext>
            </a:extLst>
          </p:cNvPr>
          <p:cNvSpPr/>
          <p:nvPr/>
        </p:nvSpPr>
        <p:spPr>
          <a:xfrm>
            <a:off x="2046922" y="2963783"/>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Sustainable</a:t>
            </a:r>
            <a:endParaRPr lang="en-US" sz="1850" dirty="0"/>
          </a:p>
        </p:txBody>
      </p:sp>
      <p:sp>
        <p:nvSpPr>
          <p:cNvPr id="28" name="Text 7">
            <a:extLst>
              <a:ext uri="{FF2B5EF4-FFF2-40B4-BE49-F238E27FC236}">
                <a16:creationId xmlns:a16="http://schemas.microsoft.com/office/drawing/2014/main" id="{2DC697FC-115A-F1C6-12F8-852144B91B42}"/>
              </a:ext>
            </a:extLst>
          </p:cNvPr>
          <p:cNvSpPr/>
          <p:nvPr/>
        </p:nvSpPr>
        <p:spPr>
          <a:xfrm>
            <a:off x="2046922" y="3973444"/>
            <a:ext cx="2697242"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Universal</a:t>
            </a:r>
            <a:endParaRPr lang="en-US" sz="1850" dirty="0"/>
          </a:p>
        </p:txBody>
      </p:sp>
      <p:pic>
        <p:nvPicPr>
          <p:cNvPr id="29" name="Image 2" descr="preencoded.png">
            <a:extLst>
              <a:ext uri="{FF2B5EF4-FFF2-40B4-BE49-F238E27FC236}">
                <a16:creationId xmlns:a16="http://schemas.microsoft.com/office/drawing/2014/main" id="{4F619057-EB70-9700-8B54-948699880B54}"/>
              </a:ext>
            </a:extLst>
          </p:cNvPr>
          <p:cNvPicPr>
            <a:picLocks noChangeAspect="1"/>
          </p:cNvPicPr>
          <p:nvPr/>
        </p:nvPicPr>
        <p:blipFill>
          <a:blip r:embed="rId5"/>
          <a:stretch>
            <a:fillRect/>
          </a:stretch>
        </p:blipFill>
        <p:spPr>
          <a:xfrm>
            <a:off x="793790" y="3633509"/>
            <a:ext cx="963930" cy="1156811"/>
          </a:xfrm>
          <a:prstGeom prst="rect">
            <a:avLst/>
          </a:prstGeom>
        </p:spPr>
      </p:pic>
      <p:pic>
        <p:nvPicPr>
          <p:cNvPr id="32" name="Image 2" descr="preencoded.png">
            <a:extLst>
              <a:ext uri="{FF2B5EF4-FFF2-40B4-BE49-F238E27FC236}">
                <a16:creationId xmlns:a16="http://schemas.microsoft.com/office/drawing/2014/main" id="{3AF9F5BD-706B-01D3-123A-942A485526AC}"/>
              </a:ext>
            </a:extLst>
          </p:cNvPr>
          <p:cNvPicPr>
            <a:picLocks noChangeAspect="1"/>
          </p:cNvPicPr>
          <p:nvPr/>
        </p:nvPicPr>
        <p:blipFill>
          <a:blip r:embed="rId5"/>
          <a:stretch>
            <a:fillRect/>
          </a:stretch>
        </p:blipFill>
        <p:spPr>
          <a:xfrm>
            <a:off x="793790" y="4636396"/>
            <a:ext cx="963930" cy="1156811"/>
          </a:xfrm>
          <a:prstGeom prst="rect">
            <a:avLst/>
          </a:prstGeom>
        </p:spPr>
      </p:pic>
      <p:pic>
        <p:nvPicPr>
          <p:cNvPr id="33" name="Image 2" descr="preencoded.png">
            <a:extLst>
              <a:ext uri="{FF2B5EF4-FFF2-40B4-BE49-F238E27FC236}">
                <a16:creationId xmlns:a16="http://schemas.microsoft.com/office/drawing/2014/main" id="{DBC7D631-1313-61E2-A4F8-5E587A07CD2A}"/>
              </a:ext>
            </a:extLst>
          </p:cNvPr>
          <p:cNvPicPr>
            <a:picLocks noChangeAspect="1"/>
          </p:cNvPicPr>
          <p:nvPr/>
        </p:nvPicPr>
        <p:blipFill>
          <a:blip r:embed="rId5"/>
          <a:stretch>
            <a:fillRect/>
          </a:stretch>
        </p:blipFill>
        <p:spPr>
          <a:xfrm>
            <a:off x="793790" y="5650982"/>
            <a:ext cx="963930" cy="1156811"/>
          </a:xfrm>
          <a:prstGeom prst="rect">
            <a:avLst/>
          </a:prstGeom>
        </p:spPr>
      </p:pic>
      <p:pic>
        <p:nvPicPr>
          <p:cNvPr id="34" name="Image 2" descr="preencoded.png">
            <a:extLst>
              <a:ext uri="{FF2B5EF4-FFF2-40B4-BE49-F238E27FC236}">
                <a16:creationId xmlns:a16="http://schemas.microsoft.com/office/drawing/2014/main" id="{E631E9A3-D798-1B6E-838F-ED8E168F65BC}"/>
              </a:ext>
            </a:extLst>
          </p:cNvPr>
          <p:cNvPicPr>
            <a:picLocks noChangeAspect="1"/>
          </p:cNvPicPr>
          <p:nvPr/>
        </p:nvPicPr>
        <p:blipFill>
          <a:blip r:embed="rId5"/>
          <a:stretch>
            <a:fillRect/>
          </a:stretch>
        </p:blipFill>
        <p:spPr>
          <a:xfrm>
            <a:off x="793790" y="6671545"/>
            <a:ext cx="963930" cy="1156811"/>
          </a:xfrm>
          <a:prstGeom prst="rect">
            <a:avLst/>
          </a:prstGeom>
        </p:spPr>
      </p:pic>
      <p:sp>
        <p:nvSpPr>
          <p:cNvPr id="35" name="Text 7">
            <a:extLst>
              <a:ext uri="{FF2B5EF4-FFF2-40B4-BE49-F238E27FC236}">
                <a16:creationId xmlns:a16="http://schemas.microsoft.com/office/drawing/2014/main" id="{856DBFB1-A930-98CB-6A22-E474D092C4C7}"/>
              </a:ext>
            </a:extLst>
          </p:cNvPr>
          <p:cNvSpPr/>
          <p:nvPr/>
        </p:nvSpPr>
        <p:spPr>
          <a:xfrm>
            <a:off x="2046922" y="4983105"/>
            <a:ext cx="2697242"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Rapid</a:t>
            </a:r>
            <a:endParaRPr lang="en-US" sz="1850" dirty="0"/>
          </a:p>
        </p:txBody>
      </p:sp>
      <p:sp>
        <p:nvSpPr>
          <p:cNvPr id="36" name="Text 7">
            <a:extLst>
              <a:ext uri="{FF2B5EF4-FFF2-40B4-BE49-F238E27FC236}">
                <a16:creationId xmlns:a16="http://schemas.microsoft.com/office/drawing/2014/main" id="{51F7CDD2-A706-B61B-1A8B-1087F72BAC80}"/>
              </a:ext>
            </a:extLst>
          </p:cNvPr>
          <p:cNvSpPr/>
          <p:nvPr/>
        </p:nvSpPr>
        <p:spPr>
          <a:xfrm>
            <a:off x="2046922" y="5977248"/>
            <a:ext cx="2697242"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Excellent</a:t>
            </a:r>
            <a:endParaRPr lang="en-US" sz="1850" dirty="0"/>
          </a:p>
        </p:txBody>
      </p:sp>
      <p:sp>
        <p:nvSpPr>
          <p:cNvPr id="37" name="Text 7">
            <a:extLst>
              <a:ext uri="{FF2B5EF4-FFF2-40B4-BE49-F238E27FC236}">
                <a16:creationId xmlns:a16="http://schemas.microsoft.com/office/drawing/2014/main" id="{5F638FDE-FFD3-1987-DD0F-BB38177DEB41}"/>
              </a:ext>
            </a:extLst>
          </p:cNvPr>
          <p:cNvSpPr/>
          <p:nvPr/>
        </p:nvSpPr>
        <p:spPr>
          <a:xfrm>
            <a:off x="2046922" y="7045347"/>
            <a:ext cx="2697242"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rPr>
              <a:t>Distinctive</a:t>
            </a:r>
            <a:endParaRPr lang="en-US" sz="1850" dirty="0"/>
          </a:p>
        </p:txBody>
      </p:sp>
      <p:sp>
        <p:nvSpPr>
          <p:cNvPr id="39" name="Text 2">
            <a:extLst>
              <a:ext uri="{FF2B5EF4-FFF2-40B4-BE49-F238E27FC236}">
                <a16:creationId xmlns:a16="http://schemas.microsoft.com/office/drawing/2014/main" id="{AA86132F-E718-42F6-FB97-5E10D2D5F684}"/>
              </a:ext>
            </a:extLst>
          </p:cNvPr>
          <p:cNvSpPr/>
          <p:nvPr/>
        </p:nvSpPr>
        <p:spPr>
          <a:xfrm>
            <a:off x="2046922" y="1370510"/>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Priced for Indian urban households while offering global-standard technology</a:t>
            </a:r>
            <a:endParaRPr lang="en-US" sz="1650" dirty="0">
              <a:latin typeface=""/>
            </a:endParaRPr>
          </a:p>
        </p:txBody>
      </p:sp>
      <p:sp>
        <p:nvSpPr>
          <p:cNvPr id="40" name="Text 2">
            <a:extLst>
              <a:ext uri="{FF2B5EF4-FFF2-40B4-BE49-F238E27FC236}">
                <a16:creationId xmlns:a16="http://schemas.microsoft.com/office/drawing/2014/main" id="{4A681491-859A-A2A4-19D7-CCB4FC65621F}"/>
              </a:ext>
            </a:extLst>
          </p:cNvPr>
          <p:cNvSpPr/>
          <p:nvPr/>
        </p:nvSpPr>
        <p:spPr>
          <a:xfrm>
            <a:off x="2046922" y="2460683"/>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Only truly expandable system for space-constrained Indian apartments</a:t>
            </a:r>
            <a:endParaRPr lang="en-US" sz="1650" dirty="0">
              <a:latin typeface=""/>
            </a:endParaRPr>
          </a:p>
        </p:txBody>
      </p:sp>
      <p:sp>
        <p:nvSpPr>
          <p:cNvPr id="41" name="Text 2">
            <a:extLst>
              <a:ext uri="{FF2B5EF4-FFF2-40B4-BE49-F238E27FC236}">
                <a16:creationId xmlns:a16="http://schemas.microsoft.com/office/drawing/2014/main" id="{016422C0-CABC-DE07-392B-CC6822A4DD80}"/>
              </a:ext>
            </a:extLst>
          </p:cNvPr>
          <p:cNvSpPr/>
          <p:nvPr/>
        </p:nvSpPr>
        <p:spPr>
          <a:xfrm>
            <a:off x="2046922" y="3343235"/>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90% water reduction - critical in water-scarce Indian cities</a:t>
            </a:r>
            <a:endParaRPr lang="en-US" sz="1650" dirty="0">
              <a:latin typeface=""/>
            </a:endParaRPr>
          </a:p>
        </p:txBody>
      </p:sp>
      <p:sp>
        <p:nvSpPr>
          <p:cNvPr id="42" name="Text 2">
            <a:extLst>
              <a:ext uri="{FF2B5EF4-FFF2-40B4-BE49-F238E27FC236}">
                <a16:creationId xmlns:a16="http://schemas.microsoft.com/office/drawing/2014/main" id="{31218F72-1E5D-735B-6B3D-4193D6A10BFF}"/>
              </a:ext>
            </a:extLst>
          </p:cNvPr>
          <p:cNvSpPr/>
          <p:nvPr/>
        </p:nvSpPr>
        <p:spPr>
          <a:xfrm>
            <a:off x="2046922" y="4376181"/>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Optimized for both Indian vegetables and global varieties</a:t>
            </a:r>
            <a:endParaRPr lang="en-US" sz="1650" dirty="0">
              <a:latin typeface=""/>
            </a:endParaRPr>
          </a:p>
        </p:txBody>
      </p:sp>
      <p:sp>
        <p:nvSpPr>
          <p:cNvPr id="43" name="Text 2">
            <a:extLst>
              <a:ext uri="{FF2B5EF4-FFF2-40B4-BE49-F238E27FC236}">
                <a16:creationId xmlns:a16="http://schemas.microsoft.com/office/drawing/2014/main" id="{25EEB610-9C73-EA85-A805-E9CEE091A0BD}"/>
              </a:ext>
            </a:extLst>
          </p:cNvPr>
          <p:cNvSpPr/>
          <p:nvPr/>
        </p:nvSpPr>
        <p:spPr>
          <a:xfrm>
            <a:off x="2046922" y="5371571"/>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30% faster growth cycles than competitors</a:t>
            </a:r>
            <a:endParaRPr lang="en-US" sz="1650" dirty="0">
              <a:latin typeface=""/>
            </a:endParaRPr>
          </a:p>
        </p:txBody>
      </p:sp>
      <p:sp>
        <p:nvSpPr>
          <p:cNvPr id="44" name="Text 2">
            <a:extLst>
              <a:ext uri="{FF2B5EF4-FFF2-40B4-BE49-F238E27FC236}">
                <a16:creationId xmlns:a16="http://schemas.microsoft.com/office/drawing/2014/main" id="{A4F8782D-EE61-602B-4535-BFDF744A9463}"/>
              </a:ext>
            </a:extLst>
          </p:cNvPr>
          <p:cNvSpPr/>
          <p:nvPr/>
        </p:nvSpPr>
        <p:spPr>
          <a:xfrm>
            <a:off x="2046922" y="6366821"/>
            <a:ext cx="6694408" cy="290274"/>
          </a:xfrm>
          <a:prstGeom prst="rect">
            <a:avLst/>
          </a:prstGeom>
          <a:noFill/>
          <a:ln/>
        </p:spPr>
        <p:txBody>
          <a:bodyPr wrap="none" lIns="0" tIns="0" rIns="0" bIns="0" rtlCol="0" anchor="t"/>
          <a:lstStyle/>
          <a:p>
            <a:pPr marL="0" indent="0" algn="l">
              <a:lnSpc>
                <a:spcPts val="2250"/>
              </a:lnSpc>
              <a:buNone/>
            </a:pPr>
            <a:r>
              <a:rPr lang="en-IN" sz="1650" dirty="0">
                <a:latin typeface=""/>
              </a:rPr>
              <a:t>Premium user experience with multilingual support</a:t>
            </a:r>
            <a:endParaRPr lang="en-US" sz="1650" dirty="0">
              <a:latin typeface=""/>
            </a:endParaRPr>
          </a:p>
        </p:txBody>
      </p:sp>
      <p:sp>
        <p:nvSpPr>
          <p:cNvPr id="45" name="Text 2">
            <a:extLst>
              <a:ext uri="{FF2B5EF4-FFF2-40B4-BE49-F238E27FC236}">
                <a16:creationId xmlns:a16="http://schemas.microsoft.com/office/drawing/2014/main" id="{68E3058E-3DD7-CB4E-E20C-67CAA0BD7EF2}"/>
              </a:ext>
            </a:extLst>
          </p:cNvPr>
          <p:cNvSpPr/>
          <p:nvPr/>
        </p:nvSpPr>
        <p:spPr>
          <a:xfrm>
            <a:off x="2046922" y="7421445"/>
            <a:ext cx="6694408" cy="290274"/>
          </a:xfrm>
          <a:prstGeom prst="rect">
            <a:avLst/>
          </a:prstGeom>
          <a:noFill/>
          <a:ln/>
        </p:spPr>
        <p:txBody>
          <a:bodyPr wrap="none" lIns="0" tIns="0" rIns="0" bIns="0" rtlCol="0" anchor="t"/>
          <a:lstStyle/>
          <a:p>
            <a:pPr>
              <a:lnSpc>
                <a:spcPts val="2250"/>
              </a:lnSpc>
            </a:pPr>
            <a:r>
              <a:rPr lang="en-IN" sz="1650" dirty="0">
                <a:latin typeface=""/>
              </a:rPr>
              <a:t>First AI-driven hydroponics system designed with Indian needs in mind</a:t>
            </a:r>
          </a:p>
          <a:p>
            <a:pPr marL="0" indent="0" algn="l">
              <a:lnSpc>
                <a:spcPts val="2250"/>
              </a:lnSpc>
              <a:buNone/>
            </a:pPr>
            <a:endParaRPr lang="en-US" sz="1650" dirty="0">
              <a:latin typeface=""/>
            </a:endParaRPr>
          </a:p>
        </p:txBody>
      </p:sp>
      <p:pic>
        <p:nvPicPr>
          <p:cNvPr id="12294" name="Picture 6" descr="Output image">
            <a:extLst>
              <a:ext uri="{FF2B5EF4-FFF2-40B4-BE49-F238E27FC236}">
                <a16:creationId xmlns:a16="http://schemas.microsoft.com/office/drawing/2014/main" id="{228AF7F4-B70A-50B4-99CC-739E544145B3}"/>
              </a:ext>
            </a:extLst>
          </p:cNvPr>
          <p:cNvPicPr>
            <a:picLocks noChangeAspect="1" noChangeArrowheads="1"/>
          </p:cNvPicPr>
          <p:nvPr/>
        </p:nvPicPr>
        <p:blipFill rotWithShape="1">
          <a:blip r:embed="rId6">
            <a:alphaModFix amt="82000"/>
            <a:extLst>
              <a:ext uri="{BEBA8EAE-BF5A-486C-A8C5-ECC9F3942E4B}">
                <a14:imgProps xmlns:a14="http://schemas.microsoft.com/office/drawing/2010/main">
                  <a14:imgLayer r:embed="rId7">
                    <a14:imgEffect>
                      <a14:colorTemperature colorTemp="7754"/>
                    </a14:imgEffect>
                    <a14:imgEffect>
                      <a14:saturation sat="145000"/>
                    </a14:imgEffect>
                  </a14:imgLayer>
                </a14:imgProps>
              </a:ext>
              <a:ext uri="{28A0092B-C50C-407E-A947-70E740481C1C}">
                <a14:useLocalDpi xmlns:a14="http://schemas.microsoft.com/office/drawing/2010/main" val="0"/>
              </a:ext>
            </a:extLst>
          </a:blip>
          <a:srcRect t="889"/>
          <a:stretch/>
        </p:blipFill>
        <p:spPr bwMode="auto">
          <a:xfrm>
            <a:off x="8741330" y="2066828"/>
            <a:ext cx="5516537" cy="4590267"/>
          </a:xfrm>
          <a:prstGeom prst="rect">
            <a:avLst/>
          </a:prstGeom>
          <a:noFill/>
        </p:spPr>
      </p:pic>
      <p:sp>
        <p:nvSpPr>
          <p:cNvPr id="48" name="Rectangle 47">
            <a:extLst>
              <a:ext uri="{FF2B5EF4-FFF2-40B4-BE49-F238E27FC236}">
                <a16:creationId xmlns:a16="http://schemas.microsoft.com/office/drawing/2014/main" id="{BEDD5E12-8AFE-1BDF-94E8-D3E0A4C5E426}"/>
              </a:ext>
            </a:extLst>
          </p:cNvPr>
          <p:cNvSpPr/>
          <p:nvPr/>
        </p:nvSpPr>
        <p:spPr>
          <a:xfrm>
            <a:off x="992291" y="4044102"/>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4</a:t>
            </a:r>
          </a:p>
        </p:txBody>
      </p:sp>
      <p:sp>
        <p:nvSpPr>
          <p:cNvPr id="52" name="Rectangle 51">
            <a:extLst>
              <a:ext uri="{FF2B5EF4-FFF2-40B4-BE49-F238E27FC236}">
                <a16:creationId xmlns:a16="http://schemas.microsoft.com/office/drawing/2014/main" id="{8D6CF132-266A-C646-8EE5-B9FA5C96D08F}"/>
              </a:ext>
            </a:extLst>
          </p:cNvPr>
          <p:cNvSpPr/>
          <p:nvPr/>
        </p:nvSpPr>
        <p:spPr>
          <a:xfrm>
            <a:off x="981113" y="980841"/>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1</a:t>
            </a:r>
          </a:p>
        </p:txBody>
      </p:sp>
      <p:sp>
        <p:nvSpPr>
          <p:cNvPr id="53" name="Rectangle 52">
            <a:extLst>
              <a:ext uri="{FF2B5EF4-FFF2-40B4-BE49-F238E27FC236}">
                <a16:creationId xmlns:a16="http://schemas.microsoft.com/office/drawing/2014/main" id="{90388B04-A63C-7C46-6239-664D64FBA1B2}"/>
              </a:ext>
            </a:extLst>
          </p:cNvPr>
          <p:cNvSpPr/>
          <p:nvPr/>
        </p:nvSpPr>
        <p:spPr>
          <a:xfrm>
            <a:off x="981113" y="2009636"/>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2</a:t>
            </a:r>
          </a:p>
        </p:txBody>
      </p:sp>
      <p:sp>
        <p:nvSpPr>
          <p:cNvPr id="54" name="Rectangle 53">
            <a:extLst>
              <a:ext uri="{FF2B5EF4-FFF2-40B4-BE49-F238E27FC236}">
                <a16:creationId xmlns:a16="http://schemas.microsoft.com/office/drawing/2014/main" id="{3A15E1C9-3BB2-AC8C-C19F-028E7D346019}"/>
              </a:ext>
            </a:extLst>
          </p:cNvPr>
          <p:cNvSpPr/>
          <p:nvPr/>
        </p:nvSpPr>
        <p:spPr>
          <a:xfrm>
            <a:off x="992623" y="3041215"/>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3</a:t>
            </a:r>
          </a:p>
        </p:txBody>
      </p:sp>
      <p:sp>
        <p:nvSpPr>
          <p:cNvPr id="55" name="Rectangle 54">
            <a:extLst>
              <a:ext uri="{FF2B5EF4-FFF2-40B4-BE49-F238E27FC236}">
                <a16:creationId xmlns:a16="http://schemas.microsoft.com/office/drawing/2014/main" id="{E5B123DE-D409-CABC-A66E-EEDC8F76CA0A}"/>
              </a:ext>
            </a:extLst>
          </p:cNvPr>
          <p:cNvSpPr/>
          <p:nvPr/>
        </p:nvSpPr>
        <p:spPr>
          <a:xfrm>
            <a:off x="981113" y="5093644"/>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5</a:t>
            </a:r>
          </a:p>
        </p:txBody>
      </p:sp>
      <p:sp>
        <p:nvSpPr>
          <p:cNvPr id="56" name="Rectangle 55">
            <a:extLst>
              <a:ext uri="{FF2B5EF4-FFF2-40B4-BE49-F238E27FC236}">
                <a16:creationId xmlns:a16="http://schemas.microsoft.com/office/drawing/2014/main" id="{C1C27C11-9AF8-3212-4597-FA5ADF854481}"/>
              </a:ext>
            </a:extLst>
          </p:cNvPr>
          <p:cNvSpPr/>
          <p:nvPr/>
        </p:nvSpPr>
        <p:spPr>
          <a:xfrm>
            <a:off x="981113" y="6041771"/>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6</a:t>
            </a:r>
          </a:p>
        </p:txBody>
      </p:sp>
      <p:sp>
        <p:nvSpPr>
          <p:cNvPr id="57" name="Rectangle 56">
            <a:extLst>
              <a:ext uri="{FF2B5EF4-FFF2-40B4-BE49-F238E27FC236}">
                <a16:creationId xmlns:a16="http://schemas.microsoft.com/office/drawing/2014/main" id="{E15E12B7-0D80-123A-E7DC-058BAE52B6B0}"/>
              </a:ext>
            </a:extLst>
          </p:cNvPr>
          <p:cNvSpPr/>
          <p:nvPr/>
        </p:nvSpPr>
        <p:spPr>
          <a:xfrm>
            <a:off x="981113" y="7071677"/>
            <a:ext cx="566928" cy="399097"/>
          </a:xfrm>
          <a:prstGeom prst="rect">
            <a:avLst/>
          </a:prstGeom>
          <a:solidFill>
            <a:srgbClr val="FEF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mj-lt"/>
              </a:rPr>
              <a:t>7</a:t>
            </a:r>
          </a:p>
        </p:txBody>
      </p:sp>
    </p:spTree>
    <p:extLst>
      <p:ext uri="{BB962C8B-B14F-4D97-AF65-F5344CB8AC3E}">
        <p14:creationId xmlns:p14="http://schemas.microsoft.com/office/powerpoint/2010/main" val="83867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22EEB-1086-18E8-D323-A84873B9A6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61ED3C-F1E1-3C0B-EBB9-A9150E84DF1A}"/>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4C053A-5605-6FBE-F10D-B8856151318E}"/>
              </a:ext>
            </a:extLst>
          </p:cNvPr>
          <p:cNvSpPr txBox="1"/>
          <p:nvPr/>
        </p:nvSpPr>
        <p:spPr>
          <a:xfrm>
            <a:off x="12577665" y="3153747"/>
            <a:ext cx="184731" cy="369332"/>
          </a:xfrm>
          <a:prstGeom prst="rect">
            <a:avLst/>
          </a:prstGeom>
          <a:noFill/>
        </p:spPr>
        <p:txBody>
          <a:bodyPr wrap="none" rtlCol="0">
            <a:spAutoFit/>
          </a:bodyPr>
          <a:lstStyle/>
          <a:p>
            <a:endParaRPr lang="en-US" dirty="0"/>
          </a:p>
        </p:txBody>
      </p:sp>
      <p:sp>
        <p:nvSpPr>
          <p:cNvPr id="4" name="Text 0">
            <a:extLst>
              <a:ext uri="{FF2B5EF4-FFF2-40B4-BE49-F238E27FC236}">
                <a16:creationId xmlns:a16="http://schemas.microsoft.com/office/drawing/2014/main" id="{0C5868F9-EC54-AB32-6693-D5130D07F88D}"/>
              </a:ext>
            </a:extLst>
          </p:cNvPr>
          <p:cNvSpPr/>
          <p:nvPr/>
        </p:nvSpPr>
        <p:spPr>
          <a:xfrm>
            <a:off x="543640" y="398774"/>
            <a:ext cx="6551057" cy="566976"/>
          </a:xfrm>
          <a:prstGeom prst="rect">
            <a:avLst/>
          </a:prstGeom>
          <a:noFill/>
          <a:ln/>
        </p:spPr>
        <p:txBody>
          <a:bodyPr wrap="none" lIns="0" tIns="0" rIns="0" bIns="0" rtlCol="0" anchor="t"/>
          <a:lstStyle/>
          <a:p>
            <a:pPr marL="0" indent="0" algn="l">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Communication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Channels</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pic>
        <p:nvPicPr>
          <p:cNvPr id="5" name="Image 1" descr="preencoded.png">
            <a:extLst>
              <a:ext uri="{FF2B5EF4-FFF2-40B4-BE49-F238E27FC236}">
                <a16:creationId xmlns:a16="http://schemas.microsoft.com/office/drawing/2014/main" id="{B3169F41-DE81-B941-C382-033E459CFEA1}"/>
              </a:ext>
            </a:extLst>
          </p:cNvPr>
          <p:cNvPicPr>
            <a:picLocks noChangeAspect="1"/>
          </p:cNvPicPr>
          <p:nvPr/>
        </p:nvPicPr>
        <p:blipFill>
          <a:blip r:embed="rId2"/>
          <a:stretch>
            <a:fillRect/>
          </a:stretch>
        </p:blipFill>
        <p:spPr>
          <a:xfrm>
            <a:off x="635079" y="942856"/>
            <a:ext cx="907256" cy="1088708"/>
          </a:xfrm>
          <a:prstGeom prst="rect">
            <a:avLst/>
          </a:prstGeom>
        </p:spPr>
      </p:pic>
      <p:sp>
        <p:nvSpPr>
          <p:cNvPr id="6" name="Text 1">
            <a:extLst>
              <a:ext uri="{FF2B5EF4-FFF2-40B4-BE49-F238E27FC236}">
                <a16:creationId xmlns:a16="http://schemas.microsoft.com/office/drawing/2014/main" id="{9FABCDFE-8C82-31A3-F37E-9EE8AB1A0800}"/>
              </a:ext>
            </a:extLst>
          </p:cNvPr>
          <p:cNvSpPr/>
          <p:nvPr/>
        </p:nvSpPr>
        <p:spPr>
          <a:xfrm>
            <a:off x="1814513" y="1124307"/>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
                <a:ea typeface="DM Sans Semi Bold" pitchFamily="34" charset="-122"/>
                <a:cs typeface="DM Sans Semi Bold" pitchFamily="34" charset="-120"/>
              </a:rPr>
              <a:t>Website &amp; Blog</a:t>
            </a:r>
            <a:endParaRPr lang="en-US" sz="1750" dirty="0">
              <a:latin typeface=""/>
            </a:endParaRPr>
          </a:p>
        </p:txBody>
      </p:sp>
      <p:sp>
        <p:nvSpPr>
          <p:cNvPr id="7" name="Text 2">
            <a:extLst>
              <a:ext uri="{FF2B5EF4-FFF2-40B4-BE49-F238E27FC236}">
                <a16:creationId xmlns:a16="http://schemas.microsoft.com/office/drawing/2014/main" id="{4F33A371-1B18-0170-1FAC-A23F75F6C4D5}"/>
              </a:ext>
            </a:extLst>
          </p:cNvPr>
          <p:cNvSpPr/>
          <p:nvPr/>
        </p:nvSpPr>
        <p:spPr>
          <a:xfrm>
            <a:off x="1814513" y="1516618"/>
            <a:ext cx="6694408" cy="290274"/>
          </a:xfrm>
          <a:prstGeom prst="rect">
            <a:avLst/>
          </a:prstGeom>
          <a:noFill/>
          <a:ln/>
        </p:spPr>
        <p:txBody>
          <a:bodyPr wrap="none" lIns="0" tIns="0" rIns="0" bIns="0" rtlCol="0" anchor="t"/>
          <a:lstStyle/>
          <a:p>
            <a:pPr marL="0" indent="0" algn="l">
              <a:lnSpc>
                <a:spcPts val="2250"/>
              </a:lnSpc>
              <a:buNone/>
            </a:pPr>
            <a:r>
              <a:rPr lang="en-US" sz="1650" dirty="0">
                <a:solidFill>
                  <a:srgbClr val="464646"/>
                </a:solidFill>
                <a:latin typeface=""/>
                <a:ea typeface="Inter Medium" pitchFamily="34" charset="-122"/>
                <a:cs typeface="Inter Medium" pitchFamily="34" charset="-120"/>
              </a:rPr>
              <a:t>Primary information hub with SEO-optimized content and direct sales.</a:t>
            </a:r>
            <a:endParaRPr lang="en-US" sz="1650" dirty="0">
              <a:latin typeface=""/>
            </a:endParaRPr>
          </a:p>
        </p:txBody>
      </p:sp>
      <p:pic>
        <p:nvPicPr>
          <p:cNvPr id="8" name="Image 2" descr="preencoded.png">
            <a:extLst>
              <a:ext uri="{FF2B5EF4-FFF2-40B4-BE49-F238E27FC236}">
                <a16:creationId xmlns:a16="http://schemas.microsoft.com/office/drawing/2014/main" id="{D8860CA4-6E35-794E-04C2-04BE85646620}"/>
              </a:ext>
            </a:extLst>
          </p:cNvPr>
          <p:cNvPicPr>
            <a:picLocks noChangeAspect="1"/>
          </p:cNvPicPr>
          <p:nvPr/>
        </p:nvPicPr>
        <p:blipFill>
          <a:blip r:embed="rId3"/>
          <a:stretch>
            <a:fillRect/>
          </a:stretch>
        </p:blipFill>
        <p:spPr>
          <a:xfrm>
            <a:off x="635079" y="2031563"/>
            <a:ext cx="907256" cy="1088708"/>
          </a:xfrm>
          <a:prstGeom prst="rect">
            <a:avLst/>
          </a:prstGeom>
        </p:spPr>
      </p:pic>
      <p:sp>
        <p:nvSpPr>
          <p:cNvPr id="9" name="Text 3">
            <a:extLst>
              <a:ext uri="{FF2B5EF4-FFF2-40B4-BE49-F238E27FC236}">
                <a16:creationId xmlns:a16="http://schemas.microsoft.com/office/drawing/2014/main" id="{27AA97A7-E1F2-BD86-3427-470E81661D02}"/>
              </a:ext>
            </a:extLst>
          </p:cNvPr>
          <p:cNvSpPr/>
          <p:nvPr/>
        </p:nvSpPr>
        <p:spPr>
          <a:xfrm>
            <a:off x="1814513" y="2213015"/>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
                <a:ea typeface="DM Sans Semi Bold" pitchFamily="34" charset="-122"/>
                <a:cs typeface="DM Sans Semi Bold" pitchFamily="34" charset="-120"/>
              </a:rPr>
              <a:t>Social Media</a:t>
            </a:r>
            <a:endParaRPr lang="en-US" sz="1750" dirty="0">
              <a:latin typeface=""/>
            </a:endParaRPr>
          </a:p>
        </p:txBody>
      </p:sp>
      <p:sp>
        <p:nvSpPr>
          <p:cNvPr id="11" name="Text 4">
            <a:extLst>
              <a:ext uri="{FF2B5EF4-FFF2-40B4-BE49-F238E27FC236}">
                <a16:creationId xmlns:a16="http://schemas.microsoft.com/office/drawing/2014/main" id="{2BB9341D-43E9-32D6-B44F-F75D045634D6}"/>
              </a:ext>
            </a:extLst>
          </p:cNvPr>
          <p:cNvSpPr/>
          <p:nvPr/>
        </p:nvSpPr>
        <p:spPr>
          <a:xfrm>
            <a:off x="1814513" y="2605326"/>
            <a:ext cx="6694408" cy="290274"/>
          </a:xfrm>
          <a:prstGeom prst="rect">
            <a:avLst/>
          </a:prstGeom>
          <a:noFill/>
          <a:ln/>
        </p:spPr>
        <p:txBody>
          <a:bodyPr wrap="none" lIns="0" tIns="0" rIns="0" bIns="0" rtlCol="0" anchor="t"/>
          <a:lstStyle/>
          <a:p>
            <a:pPr marL="0" indent="0" algn="l">
              <a:lnSpc>
                <a:spcPts val="2250"/>
              </a:lnSpc>
              <a:buNone/>
            </a:pPr>
            <a:r>
              <a:rPr lang="en-US" sz="1650" dirty="0">
                <a:solidFill>
                  <a:srgbClr val="464646"/>
                </a:solidFill>
                <a:latin typeface=""/>
                <a:ea typeface="Inter Medium" pitchFamily="34" charset="-122"/>
                <a:cs typeface="Inter Medium" pitchFamily="34" charset="-120"/>
              </a:rPr>
              <a:t>Brand awareness and community building through platform-specific content.</a:t>
            </a:r>
            <a:endParaRPr lang="en-US" sz="1650" dirty="0">
              <a:latin typeface=""/>
            </a:endParaRPr>
          </a:p>
        </p:txBody>
      </p:sp>
      <p:pic>
        <p:nvPicPr>
          <p:cNvPr id="12" name="Image 3" descr="preencoded.png">
            <a:extLst>
              <a:ext uri="{FF2B5EF4-FFF2-40B4-BE49-F238E27FC236}">
                <a16:creationId xmlns:a16="http://schemas.microsoft.com/office/drawing/2014/main" id="{E69976C2-D132-8874-CDAC-22F5F7419C25}"/>
              </a:ext>
            </a:extLst>
          </p:cNvPr>
          <p:cNvPicPr>
            <a:picLocks noChangeAspect="1"/>
          </p:cNvPicPr>
          <p:nvPr/>
        </p:nvPicPr>
        <p:blipFill>
          <a:blip r:embed="rId4"/>
          <a:stretch>
            <a:fillRect/>
          </a:stretch>
        </p:blipFill>
        <p:spPr>
          <a:xfrm>
            <a:off x="635079" y="3120271"/>
            <a:ext cx="907256" cy="1088708"/>
          </a:xfrm>
          <a:prstGeom prst="rect">
            <a:avLst/>
          </a:prstGeom>
        </p:spPr>
      </p:pic>
      <p:sp>
        <p:nvSpPr>
          <p:cNvPr id="13" name="Text 5">
            <a:extLst>
              <a:ext uri="{FF2B5EF4-FFF2-40B4-BE49-F238E27FC236}">
                <a16:creationId xmlns:a16="http://schemas.microsoft.com/office/drawing/2014/main" id="{D96F0DC1-DD83-E676-C131-241D2DC586A5}"/>
              </a:ext>
            </a:extLst>
          </p:cNvPr>
          <p:cNvSpPr/>
          <p:nvPr/>
        </p:nvSpPr>
        <p:spPr>
          <a:xfrm>
            <a:off x="1814513" y="3301722"/>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
                <a:ea typeface="DM Sans Semi Bold" pitchFamily="34" charset="-122"/>
                <a:cs typeface="DM Sans Semi Bold" pitchFamily="34" charset="-120"/>
              </a:rPr>
              <a:t>Email Marketing</a:t>
            </a:r>
            <a:endParaRPr lang="en-US" sz="1750" dirty="0">
              <a:latin typeface=""/>
            </a:endParaRPr>
          </a:p>
        </p:txBody>
      </p:sp>
      <p:sp>
        <p:nvSpPr>
          <p:cNvPr id="14" name="Text 6">
            <a:extLst>
              <a:ext uri="{FF2B5EF4-FFF2-40B4-BE49-F238E27FC236}">
                <a16:creationId xmlns:a16="http://schemas.microsoft.com/office/drawing/2014/main" id="{53350340-091C-C1B8-8AE1-0CE54A514A7A}"/>
              </a:ext>
            </a:extLst>
          </p:cNvPr>
          <p:cNvSpPr/>
          <p:nvPr/>
        </p:nvSpPr>
        <p:spPr>
          <a:xfrm>
            <a:off x="1814513" y="3694033"/>
            <a:ext cx="6694408" cy="290274"/>
          </a:xfrm>
          <a:prstGeom prst="rect">
            <a:avLst/>
          </a:prstGeom>
          <a:noFill/>
          <a:ln/>
        </p:spPr>
        <p:txBody>
          <a:bodyPr wrap="none" lIns="0" tIns="0" rIns="0" bIns="0" rtlCol="0" anchor="t"/>
          <a:lstStyle/>
          <a:p>
            <a:pPr marL="0" indent="0" algn="l">
              <a:lnSpc>
                <a:spcPts val="2250"/>
              </a:lnSpc>
              <a:buNone/>
            </a:pPr>
            <a:r>
              <a:rPr lang="en-US" sz="1650" dirty="0">
                <a:solidFill>
                  <a:srgbClr val="464646"/>
                </a:solidFill>
                <a:latin typeface=""/>
                <a:ea typeface="Inter Medium" pitchFamily="34" charset="-122"/>
                <a:cs typeface="Inter Medium" pitchFamily="34" charset="-120"/>
              </a:rPr>
              <a:t>Lead nurturing and customer retention with personalized recommendations.</a:t>
            </a:r>
            <a:endParaRPr lang="en-US" sz="1650" dirty="0">
              <a:latin typeface=""/>
            </a:endParaRPr>
          </a:p>
        </p:txBody>
      </p:sp>
      <p:pic>
        <p:nvPicPr>
          <p:cNvPr id="15" name="Image 4" descr="preencoded.png">
            <a:extLst>
              <a:ext uri="{FF2B5EF4-FFF2-40B4-BE49-F238E27FC236}">
                <a16:creationId xmlns:a16="http://schemas.microsoft.com/office/drawing/2014/main" id="{98078E52-F29E-3EE2-8E70-9A59456F006F}"/>
              </a:ext>
            </a:extLst>
          </p:cNvPr>
          <p:cNvPicPr>
            <a:picLocks noChangeAspect="1"/>
          </p:cNvPicPr>
          <p:nvPr/>
        </p:nvPicPr>
        <p:blipFill>
          <a:blip r:embed="rId5"/>
          <a:stretch>
            <a:fillRect/>
          </a:stretch>
        </p:blipFill>
        <p:spPr>
          <a:xfrm>
            <a:off x="635079" y="4208978"/>
            <a:ext cx="907256" cy="1088708"/>
          </a:xfrm>
          <a:prstGeom prst="rect">
            <a:avLst/>
          </a:prstGeom>
        </p:spPr>
      </p:pic>
      <p:sp>
        <p:nvSpPr>
          <p:cNvPr id="16" name="Text 7">
            <a:extLst>
              <a:ext uri="{FF2B5EF4-FFF2-40B4-BE49-F238E27FC236}">
                <a16:creationId xmlns:a16="http://schemas.microsoft.com/office/drawing/2014/main" id="{D93D7B1C-FE82-027F-14D5-0B6FF5398B34}"/>
              </a:ext>
            </a:extLst>
          </p:cNvPr>
          <p:cNvSpPr/>
          <p:nvPr/>
        </p:nvSpPr>
        <p:spPr>
          <a:xfrm>
            <a:off x="1814513" y="4390430"/>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
                <a:ea typeface="DM Sans Semi Bold" pitchFamily="34" charset="-122"/>
                <a:cs typeface="DM Sans Semi Bold" pitchFamily="34" charset="-120"/>
              </a:rPr>
              <a:t>PR &amp; Media</a:t>
            </a:r>
            <a:endParaRPr lang="en-US" sz="1750" dirty="0">
              <a:latin typeface=""/>
            </a:endParaRPr>
          </a:p>
        </p:txBody>
      </p:sp>
      <p:sp>
        <p:nvSpPr>
          <p:cNvPr id="18" name="Text 8">
            <a:extLst>
              <a:ext uri="{FF2B5EF4-FFF2-40B4-BE49-F238E27FC236}">
                <a16:creationId xmlns:a16="http://schemas.microsoft.com/office/drawing/2014/main" id="{FF9EF2E5-4ECA-7138-5DC7-A4EF21DFED11}"/>
              </a:ext>
            </a:extLst>
          </p:cNvPr>
          <p:cNvSpPr/>
          <p:nvPr/>
        </p:nvSpPr>
        <p:spPr>
          <a:xfrm>
            <a:off x="1814513" y="4782741"/>
            <a:ext cx="6694408" cy="290274"/>
          </a:xfrm>
          <a:prstGeom prst="rect">
            <a:avLst/>
          </a:prstGeom>
          <a:noFill/>
          <a:ln/>
        </p:spPr>
        <p:txBody>
          <a:bodyPr wrap="none" lIns="0" tIns="0" rIns="0" bIns="0" rtlCol="0" anchor="t"/>
          <a:lstStyle/>
          <a:p>
            <a:pPr marL="0" indent="0" algn="l">
              <a:lnSpc>
                <a:spcPts val="2250"/>
              </a:lnSpc>
              <a:buNone/>
            </a:pPr>
            <a:r>
              <a:rPr lang="en-US" sz="1650" dirty="0">
                <a:solidFill>
                  <a:srgbClr val="464646"/>
                </a:solidFill>
                <a:latin typeface=""/>
                <a:ea typeface="Inter Medium" pitchFamily="34" charset="-122"/>
                <a:cs typeface="Inter Medium" pitchFamily="34" charset="-120"/>
              </a:rPr>
              <a:t>Credibility building through sustainability and food security narratives.</a:t>
            </a:r>
            <a:endParaRPr lang="en-US" sz="1650" dirty="0">
              <a:latin typeface=""/>
            </a:endParaRPr>
          </a:p>
        </p:txBody>
      </p:sp>
      <p:sp>
        <p:nvSpPr>
          <p:cNvPr id="19" name="Text 9">
            <a:extLst>
              <a:ext uri="{FF2B5EF4-FFF2-40B4-BE49-F238E27FC236}">
                <a16:creationId xmlns:a16="http://schemas.microsoft.com/office/drawing/2014/main" id="{4113FB9D-AEB5-08CB-E968-32B8DCAF008C}"/>
              </a:ext>
            </a:extLst>
          </p:cNvPr>
          <p:cNvSpPr/>
          <p:nvPr/>
        </p:nvSpPr>
        <p:spPr>
          <a:xfrm>
            <a:off x="379047" y="6706195"/>
            <a:ext cx="10154841" cy="1161098"/>
          </a:xfrm>
          <a:prstGeom prst="rect">
            <a:avLst/>
          </a:prstGeom>
          <a:noFill/>
          <a:ln/>
        </p:spPr>
        <p:txBody>
          <a:bodyPr wrap="square" lIns="0" tIns="0" rIns="0" bIns="0" rtlCol="0" anchor="t"/>
          <a:lstStyle/>
          <a:p>
            <a:pPr marL="0" indent="0" algn="l">
              <a:lnSpc>
                <a:spcPts val="2250"/>
              </a:lnSpc>
              <a:buNone/>
            </a:pPr>
            <a:r>
              <a:rPr lang="en-US" sz="1750" dirty="0">
                <a:solidFill>
                  <a:srgbClr val="464646"/>
                </a:solidFill>
                <a:latin typeface=""/>
                <a:ea typeface="Inter Medium" pitchFamily="34" charset="-122"/>
                <a:cs typeface="Inter Medium" pitchFamily="34" charset="-120"/>
              </a:rPr>
              <a:t>HydroPod utilizes multiple communication channels to reach its target audience. These include a website and blog, social media, email marketing, and PR &amp; media. Each channel serves a specific purpose in building brand awareness, nurturing leads, and retaining customers.</a:t>
            </a:r>
            <a:endParaRPr lang="en-US" sz="1750" dirty="0">
              <a:latin typeface=""/>
            </a:endParaRPr>
          </a:p>
        </p:txBody>
      </p:sp>
      <p:pic>
        <p:nvPicPr>
          <p:cNvPr id="31" name="Graphic 30">
            <a:extLst>
              <a:ext uri="{FF2B5EF4-FFF2-40B4-BE49-F238E27FC236}">
                <a16:creationId xmlns:a16="http://schemas.microsoft.com/office/drawing/2014/main" id="{42B801BE-680C-A009-47E8-FEAF5821CB5D}"/>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8279557" y="1151490"/>
            <a:ext cx="6350843" cy="3170459"/>
          </a:xfrm>
          <a:prstGeom prst="rect">
            <a:avLst/>
          </a:prstGeom>
          <a:effectLst>
            <a:reflection stA="33000" dir="5400000" sy="-100000" algn="bl" rotWithShape="0"/>
          </a:effectLst>
        </p:spPr>
      </p:pic>
      <p:pic>
        <p:nvPicPr>
          <p:cNvPr id="38" name="Image 4" descr="preencoded.png">
            <a:extLst>
              <a:ext uri="{FF2B5EF4-FFF2-40B4-BE49-F238E27FC236}">
                <a16:creationId xmlns:a16="http://schemas.microsoft.com/office/drawing/2014/main" id="{0A1620AA-5A62-717F-FEEF-B4EF422E8226}"/>
              </a:ext>
            </a:extLst>
          </p:cNvPr>
          <p:cNvPicPr>
            <a:picLocks noChangeAspect="1"/>
          </p:cNvPicPr>
          <p:nvPr/>
        </p:nvPicPr>
        <p:blipFill>
          <a:blip r:embed="rId5"/>
          <a:stretch>
            <a:fillRect/>
          </a:stretch>
        </p:blipFill>
        <p:spPr>
          <a:xfrm>
            <a:off x="635079" y="5297686"/>
            <a:ext cx="907256" cy="1088708"/>
          </a:xfrm>
          <a:prstGeom prst="rect">
            <a:avLst/>
          </a:prstGeom>
        </p:spPr>
      </p:pic>
      <p:sp>
        <p:nvSpPr>
          <p:cNvPr id="39" name="Text 7">
            <a:extLst>
              <a:ext uri="{FF2B5EF4-FFF2-40B4-BE49-F238E27FC236}">
                <a16:creationId xmlns:a16="http://schemas.microsoft.com/office/drawing/2014/main" id="{C0DC1B41-CCEA-20D7-55A8-A00AB2E3A658}"/>
              </a:ext>
            </a:extLst>
          </p:cNvPr>
          <p:cNvSpPr/>
          <p:nvPr/>
        </p:nvSpPr>
        <p:spPr>
          <a:xfrm>
            <a:off x="1814513" y="5475743"/>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
              </a:rPr>
              <a:t>Trade Shows</a:t>
            </a:r>
            <a:endParaRPr lang="en-US" sz="1750" dirty="0">
              <a:latin typeface=""/>
            </a:endParaRPr>
          </a:p>
        </p:txBody>
      </p:sp>
      <p:sp>
        <p:nvSpPr>
          <p:cNvPr id="40" name="Text 8">
            <a:extLst>
              <a:ext uri="{FF2B5EF4-FFF2-40B4-BE49-F238E27FC236}">
                <a16:creationId xmlns:a16="http://schemas.microsoft.com/office/drawing/2014/main" id="{61AE36BD-B2AC-F39D-07D1-2EF40386BF0F}"/>
              </a:ext>
            </a:extLst>
          </p:cNvPr>
          <p:cNvSpPr/>
          <p:nvPr/>
        </p:nvSpPr>
        <p:spPr>
          <a:xfrm>
            <a:off x="1814513" y="5868054"/>
            <a:ext cx="6694408" cy="290274"/>
          </a:xfrm>
          <a:prstGeom prst="rect">
            <a:avLst/>
          </a:prstGeom>
          <a:noFill/>
          <a:ln/>
        </p:spPr>
        <p:txBody>
          <a:bodyPr wrap="none" lIns="0" tIns="0" rIns="0" bIns="0" rtlCol="0" anchor="t"/>
          <a:lstStyle/>
          <a:p>
            <a:pPr marL="0" indent="0" algn="l">
              <a:lnSpc>
                <a:spcPts val="2250"/>
              </a:lnSpc>
              <a:buNone/>
            </a:pPr>
            <a:r>
              <a:rPr lang="en-US" sz="1650" dirty="0">
                <a:solidFill>
                  <a:srgbClr val="464646"/>
                </a:solidFill>
                <a:latin typeface=""/>
                <a:ea typeface="Inter Medium" pitchFamily="34" charset="-122"/>
              </a:rPr>
              <a:t>Building B2B relationships by product demonstration and industry networking</a:t>
            </a:r>
            <a:endParaRPr lang="en-US" sz="1650" dirty="0">
              <a:latin typeface=""/>
            </a:endParaRPr>
          </a:p>
        </p:txBody>
      </p:sp>
      <p:sp>
        <p:nvSpPr>
          <p:cNvPr id="41" name="Rectangle 40">
            <a:extLst>
              <a:ext uri="{FF2B5EF4-FFF2-40B4-BE49-F238E27FC236}">
                <a16:creationId xmlns:a16="http://schemas.microsoft.com/office/drawing/2014/main" id="{9FED79FE-9423-1894-FA5F-7E142C0D97F9}"/>
              </a:ext>
            </a:extLst>
          </p:cNvPr>
          <p:cNvSpPr/>
          <p:nvPr/>
        </p:nvSpPr>
        <p:spPr>
          <a:xfrm>
            <a:off x="828032" y="5647960"/>
            <a:ext cx="566928" cy="3990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Handshake with solid fill">
            <a:extLst>
              <a:ext uri="{FF2B5EF4-FFF2-40B4-BE49-F238E27FC236}">
                <a16:creationId xmlns:a16="http://schemas.microsoft.com/office/drawing/2014/main" id="{A3CC7AC4-4082-CBD8-C3C2-28740B7527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243" y="5649798"/>
            <a:ext cx="566928" cy="566928"/>
          </a:xfrm>
          <a:prstGeom prst="rect">
            <a:avLst/>
          </a:prstGeom>
        </p:spPr>
      </p:pic>
    </p:spTree>
    <p:extLst>
      <p:ext uri="{BB962C8B-B14F-4D97-AF65-F5344CB8AC3E}">
        <p14:creationId xmlns:p14="http://schemas.microsoft.com/office/powerpoint/2010/main" val="92122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98B12-AD9D-25D4-3C30-F3D64F1F68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E78A643-AA94-DABF-8649-589BAF82604F}"/>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5F5ADF7A-411F-4D8F-AFFF-13441F89FFE0}"/>
              </a:ext>
            </a:extLst>
          </p:cNvPr>
          <p:cNvSpPr/>
          <p:nvPr/>
        </p:nvSpPr>
        <p:spPr>
          <a:xfrm>
            <a:off x="599003" y="470654"/>
            <a:ext cx="9564648" cy="534829"/>
          </a:xfrm>
          <a:prstGeom prst="rect">
            <a:avLst/>
          </a:prstGeom>
          <a:noFill/>
          <a:ln/>
        </p:spPr>
        <p:txBody>
          <a:bodyPr wrap="none" lIns="0" tIns="0" rIns="0" bIns="0" rtlCol="0" anchor="t"/>
          <a:lstStyle/>
          <a:p>
            <a:pPr marL="0" indent="0" algn="l">
              <a:lnSpc>
                <a:spcPts val="420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Procurement, Funding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&amp; Distribution Channels</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pic>
        <p:nvPicPr>
          <p:cNvPr id="10" name="Image 0" descr="preencoded.png">
            <a:extLst>
              <a:ext uri="{FF2B5EF4-FFF2-40B4-BE49-F238E27FC236}">
                <a16:creationId xmlns:a16="http://schemas.microsoft.com/office/drawing/2014/main" id="{156BE59D-E3F2-7F26-0E26-0CDB0BBF62D5}"/>
              </a:ext>
            </a:extLst>
          </p:cNvPr>
          <p:cNvPicPr>
            <a:picLocks noChangeAspect="1"/>
          </p:cNvPicPr>
          <p:nvPr/>
        </p:nvPicPr>
        <p:blipFill>
          <a:blip r:embed="rId2"/>
          <a:stretch>
            <a:fillRect/>
          </a:stretch>
        </p:blipFill>
        <p:spPr>
          <a:xfrm>
            <a:off x="599003" y="1347788"/>
            <a:ext cx="4306253" cy="2661404"/>
          </a:xfrm>
          <a:prstGeom prst="roundRect">
            <a:avLst/>
          </a:prstGeom>
          <a:ln>
            <a:solidFill>
              <a:schemeClr val="accent6"/>
            </a:solidFill>
          </a:ln>
        </p:spPr>
      </p:pic>
      <p:sp>
        <p:nvSpPr>
          <p:cNvPr id="20" name="Text 1">
            <a:extLst>
              <a:ext uri="{FF2B5EF4-FFF2-40B4-BE49-F238E27FC236}">
                <a16:creationId xmlns:a16="http://schemas.microsoft.com/office/drawing/2014/main" id="{5C316987-A5EA-4F0C-CEC4-08FA44A487D6}"/>
              </a:ext>
            </a:extLst>
          </p:cNvPr>
          <p:cNvSpPr/>
          <p:nvPr/>
        </p:nvSpPr>
        <p:spPr>
          <a:xfrm>
            <a:off x="599003" y="4223028"/>
            <a:ext cx="2139434" cy="267414"/>
          </a:xfrm>
          <a:prstGeom prst="rect">
            <a:avLst/>
          </a:prstGeom>
          <a:noFill/>
          <a:ln/>
        </p:spPr>
        <p:txBody>
          <a:bodyPr wrap="none" lIns="0" tIns="0" rIns="0" bIns="0" rtlCol="0" anchor="t"/>
          <a:lstStyle/>
          <a:p>
            <a:pPr marL="0" indent="0" algn="l">
              <a:lnSpc>
                <a:spcPts val="2100"/>
              </a:lnSpc>
              <a:buNone/>
            </a:pPr>
            <a:r>
              <a:rPr lang="en-US" sz="1750" b="1" dirty="0">
                <a:solidFill>
                  <a:srgbClr val="464646"/>
                </a:solidFill>
                <a:latin typeface=""/>
                <a:ea typeface="DM Sans Semi Bold" pitchFamily="34" charset="-122"/>
                <a:cs typeface="DM Sans Semi Bold" pitchFamily="34" charset="-120"/>
              </a:rPr>
              <a:t>Procurement</a:t>
            </a:r>
            <a:endParaRPr lang="en-US" sz="1750" b="1" dirty="0">
              <a:latin typeface=""/>
            </a:endParaRPr>
          </a:p>
        </p:txBody>
      </p:sp>
      <p:sp>
        <p:nvSpPr>
          <p:cNvPr id="21" name="Text 2">
            <a:extLst>
              <a:ext uri="{FF2B5EF4-FFF2-40B4-BE49-F238E27FC236}">
                <a16:creationId xmlns:a16="http://schemas.microsoft.com/office/drawing/2014/main" id="{7EC36204-DD28-3055-07B4-CB7975155DE0}"/>
              </a:ext>
            </a:extLst>
          </p:cNvPr>
          <p:cNvSpPr/>
          <p:nvPr/>
        </p:nvSpPr>
        <p:spPr>
          <a:xfrm>
            <a:off x="599003" y="4593074"/>
            <a:ext cx="4306253" cy="547688"/>
          </a:xfrm>
          <a:prstGeom prst="rect">
            <a:avLst/>
          </a:prstGeom>
          <a:noFill/>
          <a:ln/>
        </p:spPr>
        <p:txBody>
          <a:bodyPr wrap="square" lIns="0" tIns="0" rIns="0" bIns="0" rtlCol="0" anchor="t"/>
          <a:lstStyle/>
          <a:p>
            <a:pPr marL="0" indent="0" algn="l">
              <a:lnSpc>
                <a:spcPts val="2150"/>
              </a:lnSpc>
              <a:buNone/>
            </a:pPr>
            <a:r>
              <a:rPr lang="en-US" sz="1750" dirty="0">
                <a:solidFill>
                  <a:srgbClr val="464646"/>
                </a:solidFill>
                <a:latin typeface=""/>
                <a:ea typeface="Inter Medium" pitchFamily="34" charset="-122"/>
                <a:cs typeface="Inter Medium" pitchFamily="34" charset="-120"/>
              </a:rPr>
              <a:t>Strategic partnerships ensure high-quality components and materials.</a:t>
            </a:r>
            <a:endParaRPr lang="en-US" sz="1750" dirty="0">
              <a:latin typeface=""/>
            </a:endParaRPr>
          </a:p>
        </p:txBody>
      </p:sp>
      <p:sp>
        <p:nvSpPr>
          <p:cNvPr id="22" name="Text 3">
            <a:extLst>
              <a:ext uri="{FF2B5EF4-FFF2-40B4-BE49-F238E27FC236}">
                <a16:creationId xmlns:a16="http://schemas.microsoft.com/office/drawing/2014/main" id="{D0622C48-FC52-5800-C333-7C2B8947CC06}"/>
              </a:ext>
            </a:extLst>
          </p:cNvPr>
          <p:cNvSpPr/>
          <p:nvPr/>
        </p:nvSpPr>
        <p:spPr>
          <a:xfrm>
            <a:off x="599003" y="5243393"/>
            <a:ext cx="4306253" cy="273844"/>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Electronics: Foxconn, Jabil</a:t>
            </a:r>
            <a:endParaRPr lang="en-US" sz="1750" dirty="0">
              <a:latin typeface=""/>
            </a:endParaRPr>
          </a:p>
        </p:txBody>
      </p:sp>
      <p:sp>
        <p:nvSpPr>
          <p:cNvPr id="23" name="Text 4">
            <a:extLst>
              <a:ext uri="{FF2B5EF4-FFF2-40B4-BE49-F238E27FC236}">
                <a16:creationId xmlns:a16="http://schemas.microsoft.com/office/drawing/2014/main" id="{2503A1C3-2B12-F654-1CB6-673C35544C2F}"/>
              </a:ext>
            </a:extLst>
          </p:cNvPr>
          <p:cNvSpPr/>
          <p:nvPr/>
        </p:nvSpPr>
        <p:spPr>
          <a:xfrm>
            <a:off x="599003" y="5577126"/>
            <a:ext cx="4306253" cy="273844"/>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Plastics: Nypro, Flex</a:t>
            </a:r>
            <a:endParaRPr lang="en-US" sz="1750" dirty="0">
              <a:latin typeface=""/>
            </a:endParaRPr>
          </a:p>
        </p:txBody>
      </p:sp>
      <p:sp>
        <p:nvSpPr>
          <p:cNvPr id="24" name="Text 5">
            <a:extLst>
              <a:ext uri="{FF2B5EF4-FFF2-40B4-BE49-F238E27FC236}">
                <a16:creationId xmlns:a16="http://schemas.microsoft.com/office/drawing/2014/main" id="{000D1DEE-A74D-CE42-87B9-ED4F98181BF1}"/>
              </a:ext>
            </a:extLst>
          </p:cNvPr>
          <p:cNvSpPr/>
          <p:nvPr/>
        </p:nvSpPr>
        <p:spPr>
          <a:xfrm>
            <a:off x="599003" y="5910858"/>
            <a:ext cx="4306253" cy="273844"/>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Packaging: Ecologic Brands</a:t>
            </a:r>
            <a:endParaRPr lang="en-US" sz="1750" dirty="0">
              <a:latin typeface=""/>
            </a:endParaRPr>
          </a:p>
        </p:txBody>
      </p:sp>
      <p:sp>
        <p:nvSpPr>
          <p:cNvPr id="25" name="Text 6">
            <a:extLst>
              <a:ext uri="{FF2B5EF4-FFF2-40B4-BE49-F238E27FC236}">
                <a16:creationId xmlns:a16="http://schemas.microsoft.com/office/drawing/2014/main" id="{AF351777-FDF9-3803-FC53-D12A009230E0}"/>
              </a:ext>
            </a:extLst>
          </p:cNvPr>
          <p:cNvSpPr/>
          <p:nvPr/>
        </p:nvSpPr>
        <p:spPr>
          <a:xfrm>
            <a:off x="599003" y="6244590"/>
            <a:ext cx="4306253" cy="547688"/>
          </a:xfrm>
          <a:prstGeom prst="rect">
            <a:avLst/>
          </a:prstGeom>
          <a:noFill/>
          <a:ln/>
        </p:spPr>
        <p:txBody>
          <a:bodyPr wrap="squar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Seed Pods: In-house production with agricultural suppliers</a:t>
            </a:r>
            <a:endParaRPr lang="en-US" sz="1750" dirty="0">
              <a:latin typeface=""/>
            </a:endParaRPr>
          </a:p>
        </p:txBody>
      </p:sp>
      <p:pic>
        <p:nvPicPr>
          <p:cNvPr id="26" name="Image 1" descr="preencoded.png">
            <a:extLst>
              <a:ext uri="{FF2B5EF4-FFF2-40B4-BE49-F238E27FC236}">
                <a16:creationId xmlns:a16="http://schemas.microsoft.com/office/drawing/2014/main" id="{F275F662-A742-8288-3B12-D1DC1173CDA6}"/>
              </a:ext>
            </a:extLst>
          </p:cNvPr>
          <p:cNvPicPr>
            <a:picLocks noChangeAspect="1"/>
          </p:cNvPicPr>
          <p:nvPr/>
        </p:nvPicPr>
        <p:blipFill>
          <a:blip r:embed="rId3"/>
          <a:stretch>
            <a:fillRect/>
          </a:stretch>
        </p:blipFill>
        <p:spPr>
          <a:xfrm>
            <a:off x="5161955" y="1347788"/>
            <a:ext cx="4306372" cy="2661523"/>
          </a:xfrm>
          <a:prstGeom prst="roundRect">
            <a:avLst/>
          </a:prstGeom>
          <a:ln>
            <a:solidFill>
              <a:schemeClr val="accent6"/>
            </a:solidFill>
          </a:ln>
        </p:spPr>
      </p:pic>
      <p:sp>
        <p:nvSpPr>
          <p:cNvPr id="27" name="Text 7">
            <a:extLst>
              <a:ext uri="{FF2B5EF4-FFF2-40B4-BE49-F238E27FC236}">
                <a16:creationId xmlns:a16="http://schemas.microsoft.com/office/drawing/2014/main" id="{4D886A85-98E4-47BB-6D30-90D46E935C02}"/>
              </a:ext>
            </a:extLst>
          </p:cNvPr>
          <p:cNvSpPr/>
          <p:nvPr/>
        </p:nvSpPr>
        <p:spPr>
          <a:xfrm>
            <a:off x="5161955" y="4223147"/>
            <a:ext cx="2139434" cy="267414"/>
          </a:xfrm>
          <a:prstGeom prst="rect">
            <a:avLst/>
          </a:prstGeom>
          <a:noFill/>
          <a:ln/>
        </p:spPr>
        <p:txBody>
          <a:bodyPr wrap="none" lIns="0" tIns="0" rIns="0" bIns="0" rtlCol="0" anchor="t"/>
          <a:lstStyle/>
          <a:p>
            <a:pPr marL="0" indent="0" algn="l">
              <a:lnSpc>
                <a:spcPts val="2100"/>
              </a:lnSpc>
              <a:buNone/>
            </a:pPr>
            <a:r>
              <a:rPr lang="en-US" sz="1750" b="1" dirty="0">
                <a:solidFill>
                  <a:srgbClr val="464646"/>
                </a:solidFill>
                <a:latin typeface=""/>
                <a:ea typeface="DM Sans Semi Bold" pitchFamily="34" charset="-122"/>
                <a:cs typeface="DM Sans Semi Bold" pitchFamily="34" charset="-120"/>
              </a:rPr>
              <a:t>Funding</a:t>
            </a:r>
            <a:endParaRPr lang="en-US" sz="1750" b="1" dirty="0">
              <a:latin typeface=""/>
            </a:endParaRPr>
          </a:p>
        </p:txBody>
      </p:sp>
      <p:sp>
        <p:nvSpPr>
          <p:cNvPr id="28" name="Text 8">
            <a:extLst>
              <a:ext uri="{FF2B5EF4-FFF2-40B4-BE49-F238E27FC236}">
                <a16:creationId xmlns:a16="http://schemas.microsoft.com/office/drawing/2014/main" id="{B9F47E5B-E942-5FDA-6190-ECA33FDD8B31}"/>
              </a:ext>
            </a:extLst>
          </p:cNvPr>
          <p:cNvSpPr/>
          <p:nvPr/>
        </p:nvSpPr>
        <p:spPr>
          <a:xfrm>
            <a:off x="5161955" y="4593193"/>
            <a:ext cx="4306372" cy="547688"/>
          </a:xfrm>
          <a:prstGeom prst="rect">
            <a:avLst/>
          </a:prstGeom>
          <a:noFill/>
          <a:ln/>
        </p:spPr>
        <p:txBody>
          <a:bodyPr wrap="square" lIns="0" tIns="0" rIns="0" bIns="0" rtlCol="0" anchor="t"/>
          <a:lstStyle/>
          <a:p>
            <a:pPr marL="0" indent="0" algn="l">
              <a:lnSpc>
                <a:spcPts val="2150"/>
              </a:lnSpc>
              <a:buNone/>
            </a:pPr>
            <a:r>
              <a:rPr lang="en-US" sz="1750" dirty="0">
                <a:solidFill>
                  <a:srgbClr val="464646"/>
                </a:solidFill>
                <a:latin typeface=""/>
                <a:ea typeface="Inter Medium" pitchFamily="34" charset="-122"/>
                <a:cs typeface="Inter Medium" pitchFamily="34" charset="-120"/>
              </a:rPr>
              <a:t>Diverse funding sources support growth and expansion.</a:t>
            </a:r>
            <a:endParaRPr lang="en-US" sz="1750" dirty="0">
              <a:latin typeface=""/>
            </a:endParaRPr>
          </a:p>
        </p:txBody>
      </p:sp>
      <p:sp>
        <p:nvSpPr>
          <p:cNvPr id="29" name="Text 9">
            <a:extLst>
              <a:ext uri="{FF2B5EF4-FFF2-40B4-BE49-F238E27FC236}">
                <a16:creationId xmlns:a16="http://schemas.microsoft.com/office/drawing/2014/main" id="{F9076577-A5B8-98A0-4649-A85832CBA11A}"/>
              </a:ext>
            </a:extLst>
          </p:cNvPr>
          <p:cNvSpPr/>
          <p:nvPr/>
        </p:nvSpPr>
        <p:spPr>
          <a:xfrm>
            <a:off x="5161955" y="5243513"/>
            <a:ext cx="4306372" cy="273844"/>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Seed: Angel investors (₹622.5 Lakhs)</a:t>
            </a:r>
            <a:endParaRPr lang="en-US" sz="1750" dirty="0">
              <a:latin typeface=""/>
            </a:endParaRPr>
          </a:p>
        </p:txBody>
      </p:sp>
      <p:sp>
        <p:nvSpPr>
          <p:cNvPr id="30" name="Text 10">
            <a:extLst>
              <a:ext uri="{FF2B5EF4-FFF2-40B4-BE49-F238E27FC236}">
                <a16:creationId xmlns:a16="http://schemas.microsoft.com/office/drawing/2014/main" id="{F029E52C-3277-4A8F-2146-2E5552BFD10C}"/>
              </a:ext>
            </a:extLst>
          </p:cNvPr>
          <p:cNvSpPr/>
          <p:nvPr/>
        </p:nvSpPr>
        <p:spPr>
          <a:xfrm>
            <a:off x="5161955" y="5577244"/>
            <a:ext cx="3872317" cy="333613"/>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Series A: Venture capital (₹2,905 Lakhs)</a:t>
            </a:r>
            <a:endParaRPr lang="en-US" sz="1750" dirty="0">
              <a:latin typeface=""/>
            </a:endParaRPr>
          </a:p>
        </p:txBody>
      </p:sp>
      <p:sp>
        <p:nvSpPr>
          <p:cNvPr id="32" name="Text 11">
            <a:extLst>
              <a:ext uri="{FF2B5EF4-FFF2-40B4-BE49-F238E27FC236}">
                <a16:creationId xmlns:a16="http://schemas.microsoft.com/office/drawing/2014/main" id="{CAA2C87E-BBFF-F992-EEE5-56B453B1F22E}"/>
              </a:ext>
            </a:extLst>
          </p:cNvPr>
          <p:cNvSpPr/>
          <p:nvPr/>
        </p:nvSpPr>
        <p:spPr>
          <a:xfrm>
            <a:off x="5161955" y="5910977"/>
            <a:ext cx="4306372" cy="273844"/>
          </a:xfrm>
          <a:prstGeom prst="rect">
            <a:avLst/>
          </a:prstGeom>
          <a:noFill/>
          <a:ln/>
        </p:spPr>
        <p:txBody>
          <a:bodyPr wrap="non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Series B: Institutional investors</a:t>
            </a:r>
          </a:p>
          <a:p>
            <a:pPr algn="l">
              <a:lnSpc>
                <a:spcPts val="2150"/>
              </a:lnSpc>
              <a:buSzPct val="100000"/>
            </a:pPr>
            <a:r>
              <a:rPr lang="en-US" sz="1750" dirty="0">
                <a:solidFill>
                  <a:srgbClr val="464646"/>
                </a:solidFill>
                <a:latin typeface=""/>
                <a:ea typeface="Inter Medium" pitchFamily="34" charset="-122"/>
                <a:cs typeface="Inter Medium" pitchFamily="34" charset="-120"/>
              </a:rPr>
              <a:t>      (₹8,300 Lakhs)</a:t>
            </a:r>
            <a:endParaRPr lang="en-US" sz="1750" dirty="0">
              <a:latin typeface=""/>
            </a:endParaRPr>
          </a:p>
        </p:txBody>
      </p:sp>
      <p:pic>
        <p:nvPicPr>
          <p:cNvPr id="33" name="Image 2" descr="preencoded.png">
            <a:extLst>
              <a:ext uri="{FF2B5EF4-FFF2-40B4-BE49-F238E27FC236}">
                <a16:creationId xmlns:a16="http://schemas.microsoft.com/office/drawing/2014/main" id="{3F66E2A0-D8E6-EF1E-BB6D-EE7418133E7C}"/>
              </a:ext>
            </a:extLst>
          </p:cNvPr>
          <p:cNvPicPr>
            <a:picLocks noChangeAspect="1"/>
          </p:cNvPicPr>
          <p:nvPr/>
        </p:nvPicPr>
        <p:blipFill>
          <a:blip r:embed="rId4"/>
          <a:stretch>
            <a:fillRect/>
          </a:stretch>
        </p:blipFill>
        <p:spPr>
          <a:xfrm>
            <a:off x="9725025" y="1347788"/>
            <a:ext cx="4306253" cy="2661404"/>
          </a:xfrm>
          <a:prstGeom prst="roundRect">
            <a:avLst/>
          </a:prstGeom>
          <a:ln>
            <a:solidFill>
              <a:schemeClr val="accent6"/>
            </a:solidFill>
          </a:ln>
        </p:spPr>
      </p:pic>
      <p:sp>
        <p:nvSpPr>
          <p:cNvPr id="34" name="Text 12">
            <a:extLst>
              <a:ext uri="{FF2B5EF4-FFF2-40B4-BE49-F238E27FC236}">
                <a16:creationId xmlns:a16="http://schemas.microsoft.com/office/drawing/2014/main" id="{49B83565-315F-09EA-4518-B1D801BB644C}"/>
              </a:ext>
            </a:extLst>
          </p:cNvPr>
          <p:cNvSpPr/>
          <p:nvPr/>
        </p:nvSpPr>
        <p:spPr>
          <a:xfrm>
            <a:off x="9725025" y="4223028"/>
            <a:ext cx="2139434" cy="267414"/>
          </a:xfrm>
          <a:prstGeom prst="rect">
            <a:avLst/>
          </a:prstGeom>
          <a:noFill/>
          <a:ln/>
        </p:spPr>
        <p:txBody>
          <a:bodyPr wrap="none" lIns="0" tIns="0" rIns="0" bIns="0" rtlCol="0" anchor="t"/>
          <a:lstStyle/>
          <a:p>
            <a:pPr marL="0" indent="0" algn="l">
              <a:lnSpc>
                <a:spcPts val="2100"/>
              </a:lnSpc>
              <a:buNone/>
            </a:pPr>
            <a:r>
              <a:rPr lang="en-US" sz="1750" b="1" dirty="0">
                <a:solidFill>
                  <a:srgbClr val="464646"/>
                </a:solidFill>
                <a:latin typeface=""/>
                <a:ea typeface="DM Sans Semi Bold" pitchFamily="34" charset="-122"/>
                <a:cs typeface="DM Sans Semi Bold" pitchFamily="34" charset="-120"/>
              </a:rPr>
              <a:t>Distribution</a:t>
            </a:r>
            <a:endParaRPr lang="en-US" sz="1750" b="1" dirty="0">
              <a:latin typeface=""/>
            </a:endParaRPr>
          </a:p>
        </p:txBody>
      </p:sp>
      <p:sp>
        <p:nvSpPr>
          <p:cNvPr id="35" name="Text 13">
            <a:extLst>
              <a:ext uri="{FF2B5EF4-FFF2-40B4-BE49-F238E27FC236}">
                <a16:creationId xmlns:a16="http://schemas.microsoft.com/office/drawing/2014/main" id="{58E3F4D7-2377-06CC-95EA-BC0DD789D25A}"/>
              </a:ext>
            </a:extLst>
          </p:cNvPr>
          <p:cNvSpPr/>
          <p:nvPr/>
        </p:nvSpPr>
        <p:spPr>
          <a:xfrm>
            <a:off x="9725025" y="4593074"/>
            <a:ext cx="4306253" cy="547688"/>
          </a:xfrm>
          <a:prstGeom prst="rect">
            <a:avLst/>
          </a:prstGeom>
          <a:noFill/>
          <a:ln/>
        </p:spPr>
        <p:txBody>
          <a:bodyPr wrap="square" lIns="0" tIns="0" rIns="0" bIns="0" rtlCol="0" anchor="t"/>
          <a:lstStyle/>
          <a:p>
            <a:pPr marL="0" indent="0" algn="l">
              <a:lnSpc>
                <a:spcPts val="2150"/>
              </a:lnSpc>
              <a:buNone/>
            </a:pPr>
            <a:r>
              <a:rPr lang="en-US" sz="1750" dirty="0">
                <a:solidFill>
                  <a:srgbClr val="464646"/>
                </a:solidFill>
                <a:latin typeface=""/>
                <a:ea typeface="Inter Medium" pitchFamily="34" charset="-122"/>
                <a:cs typeface="Inter Medium" pitchFamily="34" charset="-120"/>
              </a:rPr>
              <a:t>Multi-channel distribution strategy for market penetration.</a:t>
            </a:r>
            <a:endParaRPr lang="en-US" sz="1750" dirty="0">
              <a:latin typeface=""/>
            </a:endParaRPr>
          </a:p>
        </p:txBody>
      </p:sp>
      <p:sp>
        <p:nvSpPr>
          <p:cNvPr id="36" name="Text 14">
            <a:extLst>
              <a:ext uri="{FF2B5EF4-FFF2-40B4-BE49-F238E27FC236}">
                <a16:creationId xmlns:a16="http://schemas.microsoft.com/office/drawing/2014/main" id="{E7077892-44BE-3A4F-8637-0B4C9E956183}"/>
              </a:ext>
            </a:extLst>
          </p:cNvPr>
          <p:cNvSpPr/>
          <p:nvPr/>
        </p:nvSpPr>
        <p:spPr>
          <a:xfrm>
            <a:off x="9725025" y="5243393"/>
            <a:ext cx="4306253" cy="547688"/>
          </a:xfrm>
          <a:prstGeom prst="rect">
            <a:avLst/>
          </a:prstGeom>
          <a:noFill/>
          <a:ln/>
        </p:spPr>
        <p:txBody>
          <a:bodyPr wrap="squar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Phase 1: Direct e-commerce and online marketplace</a:t>
            </a:r>
            <a:endParaRPr lang="en-US" sz="1750" dirty="0">
              <a:latin typeface=""/>
            </a:endParaRPr>
          </a:p>
        </p:txBody>
      </p:sp>
      <p:sp>
        <p:nvSpPr>
          <p:cNvPr id="37" name="Text 15">
            <a:extLst>
              <a:ext uri="{FF2B5EF4-FFF2-40B4-BE49-F238E27FC236}">
                <a16:creationId xmlns:a16="http://schemas.microsoft.com/office/drawing/2014/main" id="{59922EB1-9677-E6C9-BD84-20D7775960E0}"/>
              </a:ext>
            </a:extLst>
          </p:cNvPr>
          <p:cNvSpPr/>
          <p:nvPr/>
        </p:nvSpPr>
        <p:spPr>
          <a:xfrm>
            <a:off x="9725025" y="5850969"/>
            <a:ext cx="4306253" cy="547688"/>
          </a:xfrm>
          <a:prstGeom prst="rect">
            <a:avLst/>
          </a:prstGeom>
          <a:noFill/>
          <a:ln/>
        </p:spPr>
        <p:txBody>
          <a:bodyPr wrap="squar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Phase 2: Premium retail partnerships (Urban Ladder, Croma)</a:t>
            </a:r>
            <a:endParaRPr lang="en-US" sz="1750" dirty="0">
              <a:latin typeface=""/>
            </a:endParaRPr>
          </a:p>
        </p:txBody>
      </p:sp>
      <p:sp>
        <p:nvSpPr>
          <p:cNvPr id="42" name="Text 16">
            <a:extLst>
              <a:ext uri="{FF2B5EF4-FFF2-40B4-BE49-F238E27FC236}">
                <a16:creationId xmlns:a16="http://schemas.microsoft.com/office/drawing/2014/main" id="{5326AB2D-27C9-6CFB-F89F-8B2895CDFF77}"/>
              </a:ext>
            </a:extLst>
          </p:cNvPr>
          <p:cNvSpPr/>
          <p:nvPr/>
        </p:nvSpPr>
        <p:spPr>
          <a:xfrm>
            <a:off x="9725025" y="6458545"/>
            <a:ext cx="4306253" cy="547688"/>
          </a:xfrm>
          <a:prstGeom prst="rect">
            <a:avLst/>
          </a:prstGeom>
          <a:noFill/>
          <a:ln/>
        </p:spPr>
        <p:txBody>
          <a:bodyPr wrap="squar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Phase 3: National retail chains and international expansion</a:t>
            </a:r>
            <a:endParaRPr lang="en-US" sz="1750" dirty="0">
              <a:latin typeface=""/>
            </a:endParaRPr>
          </a:p>
        </p:txBody>
      </p:sp>
      <p:sp>
        <p:nvSpPr>
          <p:cNvPr id="44" name="Text 17">
            <a:extLst>
              <a:ext uri="{FF2B5EF4-FFF2-40B4-BE49-F238E27FC236}">
                <a16:creationId xmlns:a16="http://schemas.microsoft.com/office/drawing/2014/main" id="{234C36E6-AF89-D65B-33DD-E884C82D3622}"/>
              </a:ext>
            </a:extLst>
          </p:cNvPr>
          <p:cNvSpPr/>
          <p:nvPr/>
        </p:nvSpPr>
        <p:spPr>
          <a:xfrm>
            <a:off x="9725025" y="7066121"/>
            <a:ext cx="4306253" cy="547688"/>
          </a:xfrm>
          <a:prstGeom prst="rect">
            <a:avLst/>
          </a:prstGeom>
          <a:noFill/>
          <a:ln/>
        </p:spPr>
        <p:txBody>
          <a:bodyPr wrap="square" lIns="0" tIns="0" rIns="0" bIns="0" rtlCol="0" anchor="t"/>
          <a:lstStyle/>
          <a:p>
            <a:pPr marL="342900" indent="-342900" algn="l">
              <a:lnSpc>
                <a:spcPts val="2150"/>
              </a:lnSpc>
              <a:buSzPct val="100000"/>
              <a:buChar char="•"/>
            </a:pPr>
            <a:r>
              <a:rPr lang="en-US" sz="1750" dirty="0">
                <a:solidFill>
                  <a:srgbClr val="464646"/>
                </a:solidFill>
                <a:latin typeface=""/>
                <a:ea typeface="Inter Medium" pitchFamily="34" charset="-122"/>
                <a:cs typeface="Inter Medium" pitchFamily="34" charset="-120"/>
              </a:rPr>
              <a:t>B2B: Educational institutions and restaurants (Year 3+)</a:t>
            </a:r>
            <a:endParaRPr lang="en-US" sz="1750" dirty="0">
              <a:latin typeface=""/>
            </a:endParaRPr>
          </a:p>
        </p:txBody>
      </p:sp>
    </p:spTree>
    <p:extLst>
      <p:ext uri="{BB962C8B-B14F-4D97-AF65-F5344CB8AC3E}">
        <p14:creationId xmlns:p14="http://schemas.microsoft.com/office/powerpoint/2010/main" val="2300575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0D75B-F579-35A5-0593-F74AEE9B84A7}"/>
            </a:ext>
          </a:extLst>
        </p:cNvPr>
        <p:cNvGrpSpPr/>
        <p:nvPr/>
      </p:nvGrpSpPr>
      <p:grpSpPr>
        <a:xfrm>
          <a:off x="0" y="0"/>
          <a:ext cx="0" cy="0"/>
          <a:chOff x="0" y="0"/>
          <a:chExt cx="0" cy="0"/>
        </a:xfrm>
      </p:grpSpPr>
      <p:sp>
        <p:nvSpPr>
          <p:cNvPr id="70" name="Rectangular Callout 69">
            <a:extLst>
              <a:ext uri="{FF2B5EF4-FFF2-40B4-BE49-F238E27FC236}">
                <a16:creationId xmlns:a16="http://schemas.microsoft.com/office/drawing/2014/main" id="{D91236A7-5558-A79C-4DC1-D8D63E216CE0}"/>
              </a:ext>
            </a:extLst>
          </p:cNvPr>
          <p:cNvSpPr/>
          <p:nvPr/>
        </p:nvSpPr>
        <p:spPr>
          <a:xfrm>
            <a:off x="11428306" y="2233613"/>
            <a:ext cx="3095414" cy="1570196"/>
          </a:xfrm>
          <a:prstGeom prst="wedgeRectCallout">
            <a:avLst/>
          </a:prstGeom>
          <a:solidFill>
            <a:schemeClr val="accent6">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4B5C08-DD5F-25B8-AFF1-E823111587C2}"/>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63F4C65-3B8C-0E4C-6C22-25D957FD991D}"/>
              </a:ext>
            </a:extLst>
          </p:cNvPr>
          <p:cNvSpPr txBox="1"/>
          <p:nvPr/>
        </p:nvSpPr>
        <p:spPr>
          <a:xfrm>
            <a:off x="12577665" y="3153747"/>
            <a:ext cx="184731" cy="353943"/>
          </a:xfrm>
          <a:prstGeom prst="rect">
            <a:avLst/>
          </a:prstGeom>
          <a:noFill/>
        </p:spPr>
        <p:txBody>
          <a:bodyPr wrap="none" rtlCol="0">
            <a:spAutoFit/>
          </a:bodyPr>
          <a:lstStyle/>
          <a:p>
            <a:endParaRPr lang="en-US" sz="1700" dirty="0">
              <a:latin typeface=""/>
            </a:endParaRPr>
          </a:p>
        </p:txBody>
      </p:sp>
      <p:sp>
        <p:nvSpPr>
          <p:cNvPr id="4" name="Text 0">
            <a:extLst>
              <a:ext uri="{FF2B5EF4-FFF2-40B4-BE49-F238E27FC236}">
                <a16:creationId xmlns:a16="http://schemas.microsoft.com/office/drawing/2014/main" id="{B56DBC6B-E1AC-E4DD-F725-9908F3097C0E}"/>
              </a:ext>
            </a:extLst>
          </p:cNvPr>
          <p:cNvSpPr/>
          <p:nvPr/>
        </p:nvSpPr>
        <p:spPr>
          <a:xfrm>
            <a:off x="6016407" y="449146"/>
            <a:ext cx="6551057" cy="566976"/>
          </a:xfrm>
          <a:prstGeom prst="rect">
            <a:avLst/>
          </a:prstGeom>
          <a:noFill/>
          <a:ln/>
        </p:spPr>
        <p:txBody>
          <a:bodyPr wrap="none" lIns="0" tIns="0" rIns="0" bIns="0" rtlCol="0" anchor="t"/>
          <a:lstStyle/>
          <a:p>
            <a:pPr marL="0" indent="0" algn="l">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Emotional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Connect</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pic>
        <p:nvPicPr>
          <p:cNvPr id="3" name="Image 0" descr="preencoded.png">
            <a:extLst>
              <a:ext uri="{FF2B5EF4-FFF2-40B4-BE49-F238E27FC236}">
                <a16:creationId xmlns:a16="http://schemas.microsoft.com/office/drawing/2014/main" id="{98439421-1981-1DC1-5A6A-11D2ED6A5063}"/>
              </a:ext>
            </a:extLst>
          </p:cNvPr>
          <p:cNvPicPr>
            <a:picLocks noChangeAspect="1"/>
          </p:cNvPicPr>
          <p:nvPr/>
        </p:nvPicPr>
        <p:blipFill>
          <a:blip r:embed="rId2"/>
          <a:stretch>
            <a:fillRect/>
          </a:stretch>
        </p:blipFill>
        <p:spPr>
          <a:xfrm>
            <a:off x="0" y="0"/>
            <a:ext cx="5486400" cy="7885356"/>
          </a:xfrm>
          <a:prstGeom prst="rect">
            <a:avLst/>
          </a:prstGeom>
        </p:spPr>
      </p:pic>
      <p:sp>
        <p:nvSpPr>
          <p:cNvPr id="10" name="Shape 1">
            <a:extLst>
              <a:ext uri="{FF2B5EF4-FFF2-40B4-BE49-F238E27FC236}">
                <a16:creationId xmlns:a16="http://schemas.microsoft.com/office/drawing/2014/main" id="{CA684B56-31CD-AEC8-D175-B34EC43038A9}"/>
              </a:ext>
            </a:extLst>
          </p:cNvPr>
          <p:cNvSpPr/>
          <p:nvPr/>
        </p:nvSpPr>
        <p:spPr>
          <a:xfrm>
            <a:off x="6118979" y="1398402"/>
            <a:ext cx="15240" cy="3561874"/>
          </a:xfrm>
          <a:prstGeom prst="roundRect">
            <a:avLst>
              <a:gd name="adj" fmla="val 134633"/>
            </a:avLst>
          </a:prstGeom>
          <a:solidFill>
            <a:srgbClr val="D8D4D4"/>
          </a:solidFill>
          <a:ln/>
        </p:spPr>
      </p:sp>
      <p:sp>
        <p:nvSpPr>
          <p:cNvPr id="20" name="Shape 2">
            <a:extLst>
              <a:ext uri="{FF2B5EF4-FFF2-40B4-BE49-F238E27FC236}">
                <a16:creationId xmlns:a16="http://schemas.microsoft.com/office/drawing/2014/main" id="{2944A2E8-49E6-8808-5813-C2308D6F4141}"/>
              </a:ext>
            </a:extLst>
          </p:cNvPr>
          <p:cNvSpPr/>
          <p:nvPr/>
        </p:nvSpPr>
        <p:spPr>
          <a:xfrm>
            <a:off x="6257568" y="1698439"/>
            <a:ext cx="410289" cy="15240"/>
          </a:xfrm>
          <a:prstGeom prst="roundRect">
            <a:avLst>
              <a:gd name="adj" fmla="val 134633"/>
            </a:avLst>
          </a:prstGeom>
          <a:solidFill>
            <a:srgbClr val="D8D4D4"/>
          </a:solidFill>
          <a:ln/>
        </p:spPr>
      </p:sp>
      <p:pic>
        <p:nvPicPr>
          <p:cNvPr id="22" name="Image 1" descr="preencoded.png">
            <a:extLst>
              <a:ext uri="{FF2B5EF4-FFF2-40B4-BE49-F238E27FC236}">
                <a16:creationId xmlns:a16="http://schemas.microsoft.com/office/drawing/2014/main" id="{6DBFA757-96E9-27D2-F235-2B9A27917099}"/>
              </a:ext>
            </a:extLst>
          </p:cNvPr>
          <p:cNvPicPr>
            <a:picLocks noChangeAspect="1"/>
          </p:cNvPicPr>
          <p:nvPr/>
        </p:nvPicPr>
        <p:blipFill>
          <a:blip r:embed="rId3"/>
          <a:stretch>
            <a:fillRect/>
          </a:stretch>
        </p:blipFill>
        <p:spPr>
          <a:xfrm>
            <a:off x="5914162" y="1468687"/>
            <a:ext cx="379750" cy="474743"/>
          </a:xfrm>
          <a:prstGeom prst="rect">
            <a:avLst/>
          </a:prstGeom>
        </p:spPr>
      </p:pic>
      <p:sp>
        <p:nvSpPr>
          <p:cNvPr id="23" name="Text 4">
            <a:extLst>
              <a:ext uri="{FF2B5EF4-FFF2-40B4-BE49-F238E27FC236}">
                <a16:creationId xmlns:a16="http://schemas.microsoft.com/office/drawing/2014/main" id="{2B65562B-DE68-238B-3120-4CCAB6C2A5F4}"/>
              </a:ext>
            </a:extLst>
          </p:cNvPr>
          <p:cNvSpPr/>
          <p:nvPr/>
        </p:nvSpPr>
        <p:spPr>
          <a:xfrm>
            <a:off x="6802874" y="1535085"/>
            <a:ext cx="170973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Customers</a:t>
            </a:r>
            <a:endParaRPr lang="en-US" sz="1700" dirty="0">
              <a:latin typeface=""/>
            </a:endParaRPr>
          </a:p>
        </p:txBody>
      </p:sp>
      <p:sp>
        <p:nvSpPr>
          <p:cNvPr id="24" name="Text 5">
            <a:extLst>
              <a:ext uri="{FF2B5EF4-FFF2-40B4-BE49-F238E27FC236}">
                <a16:creationId xmlns:a16="http://schemas.microsoft.com/office/drawing/2014/main" id="{EDB999BB-79BC-CFAB-15FF-D5E3B7575D5A}"/>
              </a:ext>
            </a:extLst>
          </p:cNvPr>
          <p:cNvSpPr/>
          <p:nvPr/>
        </p:nvSpPr>
        <p:spPr>
          <a:xfrm>
            <a:off x="6802874" y="1830837"/>
            <a:ext cx="7348776" cy="218837"/>
          </a:xfrm>
          <a:prstGeom prst="rect">
            <a:avLst/>
          </a:prstGeom>
          <a:noFill/>
          <a:ln/>
        </p:spPr>
        <p:txBody>
          <a:bodyPr wrap="none" lIns="0" tIns="0" rIns="0" bIns="0" rtlCol="0" anchor="t"/>
          <a:lstStyle/>
          <a:p>
            <a:pPr marL="0" indent="0" algn="l">
              <a:lnSpc>
                <a:spcPts val="1700"/>
              </a:lnSpc>
              <a:buNone/>
            </a:pPr>
            <a:r>
              <a:rPr lang="en-US" sz="1650" dirty="0">
                <a:solidFill>
                  <a:srgbClr val="464646"/>
                </a:solidFill>
                <a:latin typeface="Inter Medium" pitchFamily="34" charset="0"/>
                <a:ea typeface="Inter Medium" pitchFamily="34" charset="-122"/>
                <a:cs typeface="Inter Medium" pitchFamily="34" charset="-120"/>
              </a:rPr>
              <a:t>Pride in growing own food + personalized growing journey</a:t>
            </a:r>
            <a:endParaRPr lang="en-US" sz="1650" dirty="0"/>
          </a:p>
        </p:txBody>
      </p:sp>
      <p:sp>
        <p:nvSpPr>
          <p:cNvPr id="25" name="Shape 6">
            <a:extLst>
              <a:ext uri="{FF2B5EF4-FFF2-40B4-BE49-F238E27FC236}">
                <a16:creationId xmlns:a16="http://schemas.microsoft.com/office/drawing/2014/main" id="{381ED269-0463-A40B-F051-8AF02111ABF5}"/>
              </a:ext>
            </a:extLst>
          </p:cNvPr>
          <p:cNvSpPr/>
          <p:nvPr/>
        </p:nvSpPr>
        <p:spPr>
          <a:xfrm>
            <a:off x="6257568" y="2623079"/>
            <a:ext cx="410289" cy="15240"/>
          </a:xfrm>
          <a:prstGeom prst="roundRect">
            <a:avLst>
              <a:gd name="adj" fmla="val 134633"/>
            </a:avLst>
          </a:prstGeom>
          <a:solidFill>
            <a:srgbClr val="D8D4D4"/>
          </a:solidFill>
          <a:ln/>
        </p:spPr>
      </p:sp>
      <p:sp>
        <p:nvSpPr>
          <p:cNvPr id="28" name="Text 8">
            <a:extLst>
              <a:ext uri="{FF2B5EF4-FFF2-40B4-BE49-F238E27FC236}">
                <a16:creationId xmlns:a16="http://schemas.microsoft.com/office/drawing/2014/main" id="{510CB80C-467A-3A5D-F7E1-C51C537DFC97}"/>
              </a:ext>
            </a:extLst>
          </p:cNvPr>
          <p:cNvSpPr/>
          <p:nvPr/>
        </p:nvSpPr>
        <p:spPr>
          <a:xfrm>
            <a:off x="6802874" y="2459725"/>
            <a:ext cx="170973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Employees</a:t>
            </a:r>
            <a:endParaRPr lang="en-US" sz="1700" dirty="0">
              <a:latin typeface=""/>
            </a:endParaRPr>
          </a:p>
        </p:txBody>
      </p:sp>
      <p:sp>
        <p:nvSpPr>
          <p:cNvPr id="29" name="Text 9">
            <a:extLst>
              <a:ext uri="{FF2B5EF4-FFF2-40B4-BE49-F238E27FC236}">
                <a16:creationId xmlns:a16="http://schemas.microsoft.com/office/drawing/2014/main" id="{F56CED23-E9F6-1092-4CD3-7A389A49F22E}"/>
              </a:ext>
            </a:extLst>
          </p:cNvPr>
          <p:cNvSpPr/>
          <p:nvPr/>
        </p:nvSpPr>
        <p:spPr>
          <a:xfrm>
            <a:off x="6802874" y="2755476"/>
            <a:ext cx="7348776" cy="218837"/>
          </a:xfrm>
          <a:prstGeom prst="rect">
            <a:avLst/>
          </a:prstGeom>
          <a:noFill/>
          <a:ln/>
        </p:spPr>
        <p:txBody>
          <a:bodyPr wrap="none" lIns="0" tIns="0" rIns="0" bIns="0" rtlCol="0" anchor="t"/>
          <a:lstStyle/>
          <a:p>
            <a:pPr marL="0" indent="0" algn="l">
              <a:lnSpc>
                <a:spcPts val="1700"/>
              </a:lnSpc>
              <a:buNone/>
            </a:pPr>
            <a:r>
              <a:rPr lang="en-US" sz="1650" dirty="0">
                <a:solidFill>
                  <a:srgbClr val="464646"/>
                </a:solidFill>
                <a:latin typeface="Inter Medium" pitchFamily="34" charset="0"/>
                <a:ea typeface="Inter Medium" pitchFamily="34" charset="-122"/>
                <a:cs typeface="Inter Medium" pitchFamily="34" charset="-120"/>
              </a:rPr>
              <a:t>Mission-driven culture with equity ownership</a:t>
            </a:r>
            <a:endParaRPr lang="en-US" sz="1650" dirty="0"/>
          </a:p>
        </p:txBody>
      </p:sp>
      <p:sp>
        <p:nvSpPr>
          <p:cNvPr id="30" name="Shape 10">
            <a:extLst>
              <a:ext uri="{FF2B5EF4-FFF2-40B4-BE49-F238E27FC236}">
                <a16:creationId xmlns:a16="http://schemas.microsoft.com/office/drawing/2014/main" id="{4F339041-5A43-5287-CBF6-255B13B56B4F}"/>
              </a:ext>
            </a:extLst>
          </p:cNvPr>
          <p:cNvSpPr/>
          <p:nvPr/>
        </p:nvSpPr>
        <p:spPr>
          <a:xfrm>
            <a:off x="6257568" y="3547718"/>
            <a:ext cx="410289" cy="15240"/>
          </a:xfrm>
          <a:prstGeom prst="roundRect">
            <a:avLst>
              <a:gd name="adj" fmla="val 134633"/>
            </a:avLst>
          </a:prstGeom>
          <a:solidFill>
            <a:srgbClr val="D8D4D4"/>
          </a:solidFill>
          <a:ln/>
        </p:spPr>
      </p:sp>
      <p:pic>
        <p:nvPicPr>
          <p:cNvPr id="33" name="Image 3" descr="preencoded.png">
            <a:extLst>
              <a:ext uri="{FF2B5EF4-FFF2-40B4-BE49-F238E27FC236}">
                <a16:creationId xmlns:a16="http://schemas.microsoft.com/office/drawing/2014/main" id="{3E43F7F5-AF56-A397-DA0F-037426F2893E}"/>
              </a:ext>
            </a:extLst>
          </p:cNvPr>
          <p:cNvPicPr>
            <a:picLocks noChangeAspect="1"/>
          </p:cNvPicPr>
          <p:nvPr/>
        </p:nvPicPr>
        <p:blipFill>
          <a:blip r:embed="rId4"/>
          <a:stretch>
            <a:fillRect/>
          </a:stretch>
        </p:blipFill>
        <p:spPr>
          <a:xfrm>
            <a:off x="5836215" y="3281018"/>
            <a:ext cx="436593" cy="545805"/>
          </a:xfrm>
          <a:prstGeom prst="rect">
            <a:avLst/>
          </a:prstGeom>
        </p:spPr>
      </p:pic>
      <p:sp>
        <p:nvSpPr>
          <p:cNvPr id="34" name="Text 12">
            <a:extLst>
              <a:ext uri="{FF2B5EF4-FFF2-40B4-BE49-F238E27FC236}">
                <a16:creationId xmlns:a16="http://schemas.microsoft.com/office/drawing/2014/main" id="{FC2BA8FE-AA87-B15F-84BF-89DCF66A24BC}"/>
              </a:ext>
            </a:extLst>
          </p:cNvPr>
          <p:cNvSpPr/>
          <p:nvPr/>
        </p:nvSpPr>
        <p:spPr>
          <a:xfrm>
            <a:off x="6802874" y="3384364"/>
            <a:ext cx="170973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Suppliers</a:t>
            </a:r>
            <a:endParaRPr lang="en-US" sz="1700" dirty="0">
              <a:latin typeface=""/>
            </a:endParaRPr>
          </a:p>
        </p:txBody>
      </p:sp>
      <p:sp>
        <p:nvSpPr>
          <p:cNvPr id="35" name="Text 13">
            <a:extLst>
              <a:ext uri="{FF2B5EF4-FFF2-40B4-BE49-F238E27FC236}">
                <a16:creationId xmlns:a16="http://schemas.microsoft.com/office/drawing/2014/main" id="{39281EC4-0327-9002-9016-6EB258CC8972}"/>
              </a:ext>
            </a:extLst>
          </p:cNvPr>
          <p:cNvSpPr/>
          <p:nvPr/>
        </p:nvSpPr>
        <p:spPr>
          <a:xfrm>
            <a:off x="6802874" y="3680115"/>
            <a:ext cx="7348776" cy="218837"/>
          </a:xfrm>
          <a:prstGeom prst="rect">
            <a:avLst/>
          </a:prstGeom>
          <a:noFill/>
          <a:ln/>
        </p:spPr>
        <p:txBody>
          <a:bodyPr wrap="none" lIns="0" tIns="0" rIns="0" bIns="0" rtlCol="0" anchor="t"/>
          <a:lstStyle/>
          <a:p>
            <a:pPr marL="0" indent="0" algn="l">
              <a:lnSpc>
                <a:spcPts val="1700"/>
              </a:lnSpc>
              <a:buNone/>
            </a:pPr>
            <a:r>
              <a:rPr lang="en-US" sz="1650" dirty="0">
                <a:solidFill>
                  <a:srgbClr val="464646"/>
                </a:solidFill>
                <a:latin typeface="Inter Medium" pitchFamily="34" charset="0"/>
                <a:ea typeface="Inter Medium" pitchFamily="34" charset="-122"/>
                <a:cs typeface="Inter Medium" pitchFamily="34" charset="-120"/>
              </a:rPr>
              <a:t>Long-term partnerships with transparent forecasting</a:t>
            </a:r>
            <a:endParaRPr lang="en-US" sz="1650" dirty="0"/>
          </a:p>
        </p:txBody>
      </p:sp>
      <p:sp>
        <p:nvSpPr>
          <p:cNvPr id="36" name="Shape 14">
            <a:extLst>
              <a:ext uri="{FF2B5EF4-FFF2-40B4-BE49-F238E27FC236}">
                <a16:creationId xmlns:a16="http://schemas.microsoft.com/office/drawing/2014/main" id="{1CFBDCE7-9CD4-85B7-EA75-CCFD76D9098B}"/>
              </a:ext>
            </a:extLst>
          </p:cNvPr>
          <p:cNvSpPr/>
          <p:nvPr/>
        </p:nvSpPr>
        <p:spPr>
          <a:xfrm>
            <a:off x="6257568" y="4472357"/>
            <a:ext cx="410289" cy="15240"/>
          </a:xfrm>
          <a:prstGeom prst="roundRect">
            <a:avLst>
              <a:gd name="adj" fmla="val 134633"/>
            </a:avLst>
          </a:prstGeom>
          <a:solidFill>
            <a:srgbClr val="D8D4D4"/>
          </a:solidFill>
          <a:ln/>
        </p:spPr>
      </p:sp>
      <p:pic>
        <p:nvPicPr>
          <p:cNvPr id="42" name="Image 4" descr="preencoded.png">
            <a:extLst>
              <a:ext uri="{FF2B5EF4-FFF2-40B4-BE49-F238E27FC236}">
                <a16:creationId xmlns:a16="http://schemas.microsoft.com/office/drawing/2014/main" id="{9C1F2DEF-9972-006F-89B2-C4E29F4F2BC5}"/>
              </a:ext>
            </a:extLst>
          </p:cNvPr>
          <p:cNvPicPr>
            <a:picLocks noChangeAspect="1"/>
          </p:cNvPicPr>
          <p:nvPr/>
        </p:nvPicPr>
        <p:blipFill>
          <a:blip r:embed="rId5"/>
          <a:stretch>
            <a:fillRect/>
          </a:stretch>
        </p:blipFill>
        <p:spPr>
          <a:xfrm>
            <a:off x="5884786" y="4199585"/>
            <a:ext cx="409126" cy="511466"/>
          </a:xfrm>
          <a:prstGeom prst="rect">
            <a:avLst/>
          </a:prstGeom>
        </p:spPr>
      </p:pic>
      <p:sp>
        <p:nvSpPr>
          <p:cNvPr id="44" name="Text 16">
            <a:extLst>
              <a:ext uri="{FF2B5EF4-FFF2-40B4-BE49-F238E27FC236}">
                <a16:creationId xmlns:a16="http://schemas.microsoft.com/office/drawing/2014/main" id="{39CAF785-BBAD-91D8-BE23-7BE362BC00A8}"/>
              </a:ext>
            </a:extLst>
          </p:cNvPr>
          <p:cNvSpPr/>
          <p:nvPr/>
        </p:nvSpPr>
        <p:spPr>
          <a:xfrm>
            <a:off x="6802874" y="4309004"/>
            <a:ext cx="170973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Investors</a:t>
            </a:r>
            <a:endParaRPr lang="en-US" sz="1700" dirty="0">
              <a:latin typeface=""/>
            </a:endParaRPr>
          </a:p>
        </p:txBody>
      </p:sp>
      <p:sp>
        <p:nvSpPr>
          <p:cNvPr id="45" name="Text 17">
            <a:extLst>
              <a:ext uri="{FF2B5EF4-FFF2-40B4-BE49-F238E27FC236}">
                <a16:creationId xmlns:a16="http://schemas.microsoft.com/office/drawing/2014/main" id="{5B6A6EAB-93D4-84C2-F0AB-7602A7D975A3}"/>
              </a:ext>
            </a:extLst>
          </p:cNvPr>
          <p:cNvSpPr/>
          <p:nvPr/>
        </p:nvSpPr>
        <p:spPr>
          <a:xfrm>
            <a:off x="6802874" y="4604755"/>
            <a:ext cx="7348776" cy="218837"/>
          </a:xfrm>
          <a:prstGeom prst="rect">
            <a:avLst/>
          </a:prstGeom>
          <a:noFill/>
          <a:ln/>
        </p:spPr>
        <p:txBody>
          <a:bodyPr wrap="none" lIns="0" tIns="0" rIns="0" bIns="0" rtlCol="0" anchor="t"/>
          <a:lstStyle/>
          <a:p>
            <a:pPr marL="0" indent="0" algn="l">
              <a:lnSpc>
                <a:spcPts val="1700"/>
              </a:lnSpc>
              <a:buNone/>
            </a:pPr>
            <a:r>
              <a:rPr lang="en-US" sz="1650" dirty="0">
                <a:solidFill>
                  <a:srgbClr val="464646"/>
                </a:solidFill>
                <a:latin typeface="Inter Medium" pitchFamily="34" charset="0"/>
                <a:ea typeface="Inter Medium" pitchFamily="34" charset="-122"/>
                <a:cs typeface="Inter Medium" pitchFamily="34" charset="-120"/>
              </a:rPr>
              <a:t>Clear milestone reporting and strategic engagement</a:t>
            </a:r>
            <a:endParaRPr lang="en-US" sz="1650" dirty="0"/>
          </a:p>
        </p:txBody>
      </p:sp>
      <p:sp>
        <p:nvSpPr>
          <p:cNvPr id="46" name="Text 18">
            <a:extLst>
              <a:ext uri="{FF2B5EF4-FFF2-40B4-BE49-F238E27FC236}">
                <a16:creationId xmlns:a16="http://schemas.microsoft.com/office/drawing/2014/main" id="{9EC1671F-DCFE-9D1F-972E-61018E495817}"/>
              </a:ext>
            </a:extLst>
          </p:cNvPr>
          <p:cNvSpPr/>
          <p:nvPr/>
        </p:nvSpPr>
        <p:spPr>
          <a:xfrm>
            <a:off x="5965150" y="5402485"/>
            <a:ext cx="4130993" cy="341948"/>
          </a:xfrm>
          <a:prstGeom prst="rect">
            <a:avLst/>
          </a:prstGeom>
          <a:noFill/>
          <a:ln/>
        </p:spPr>
        <p:txBody>
          <a:bodyPr wrap="none" lIns="0" tIns="0" rIns="0" bIns="0" rtlCol="0" anchor="t"/>
          <a:lstStyle/>
          <a:p>
            <a:pPr marL="0" indent="0" algn="l">
              <a:lnSpc>
                <a:spcPts val="2650"/>
              </a:lnSpc>
              <a:buNone/>
            </a:pPr>
            <a:r>
              <a:rPr lang="en-US" sz="1700" b="1" dirty="0">
                <a:solidFill>
                  <a:srgbClr val="030303"/>
                </a:solidFill>
                <a:latin typeface=""/>
                <a:ea typeface="DM Sans Semi Bold" pitchFamily="34" charset="-122"/>
                <a:cs typeface="DM Sans Semi Bold" pitchFamily="34" charset="-120"/>
              </a:rPr>
              <a:t>"Loyalty with Royalty" Programs</a:t>
            </a:r>
            <a:endParaRPr lang="en-US" sz="1700" b="1" dirty="0">
              <a:latin typeface=""/>
            </a:endParaRPr>
          </a:p>
        </p:txBody>
      </p:sp>
      <p:sp>
        <p:nvSpPr>
          <p:cNvPr id="47" name="Shape 19">
            <a:extLst>
              <a:ext uri="{FF2B5EF4-FFF2-40B4-BE49-F238E27FC236}">
                <a16:creationId xmlns:a16="http://schemas.microsoft.com/office/drawing/2014/main" id="{C8DCEBEA-3CA5-803D-F98C-32BDAB364552}"/>
              </a:ext>
            </a:extLst>
          </p:cNvPr>
          <p:cNvSpPr/>
          <p:nvPr/>
        </p:nvSpPr>
        <p:spPr>
          <a:xfrm>
            <a:off x="5965150" y="6103406"/>
            <a:ext cx="307658" cy="307658"/>
          </a:xfrm>
          <a:prstGeom prst="roundRect">
            <a:avLst>
              <a:gd name="adj" fmla="val 6669"/>
            </a:avLst>
          </a:prstGeom>
          <a:solidFill>
            <a:srgbClr val="F2EEEE"/>
          </a:solidFill>
          <a:ln/>
        </p:spPr>
      </p:sp>
      <p:sp>
        <p:nvSpPr>
          <p:cNvPr id="48" name="Text 20">
            <a:extLst>
              <a:ext uri="{FF2B5EF4-FFF2-40B4-BE49-F238E27FC236}">
                <a16:creationId xmlns:a16="http://schemas.microsoft.com/office/drawing/2014/main" id="{88A7087F-AC0C-C7E2-209F-D3FA0B340D6E}"/>
              </a:ext>
            </a:extLst>
          </p:cNvPr>
          <p:cNvSpPr/>
          <p:nvPr/>
        </p:nvSpPr>
        <p:spPr>
          <a:xfrm>
            <a:off x="6016407" y="6129004"/>
            <a:ext cx="205145" cy="256461"/>
          </a:xfrm>
          <a:prstGeom prst="rect">
            <a:avLst/>
          </a:prstGeom>
          <a:noFill/>
          <a:ln/>
        </p:spPr>
        <p:txBody>
          <a:bodyPr wrap="none" lIns="0" tIns="0" rIns="0" bIns="0" rtlCol="0" anchor="t"/>
          <a:lstStyle/>
          <a:p>
            <a:pPr marL="0" indent="0" algn="ctr">
              <a:lnSpc>
                <a:spcPts val="1600"/>
              </a:lnSpc>
              <a:buNone/>
            </a:pPr>
            <a:r>
              <a:rPr lang="en-US" sz="1700" dirty="0">
                <a:solidFill>
                  <a:srgbClr val="464646"/>
                </a:solidFill>
                <a:latin typeface=""/>
                <a:ea typeface="DM Sans Semi Bold" pitchFamily="34" charset="-122"/>
                <a:cs typeface="DM Sans Semi Bold" pitchFamily="34" charset="-120"/>
              </a:rPr>
              <a:t>1</a:t>
            </a:r>
            <a:endParaRPr lang="en-US" sz="1700" dirty="0">
              <a:latin typeface=""/>
            </a:endParaRPr>
          </a:p>
        </p:txBody>
      </p:sp>
      <p:sp>
        <p:nvSpPr>
          <p:cNvPr id="49" name="Text 21">
            <a:extLst>
              <a:ext uri="{FF2B5EF4-FFF2-40B4-BE49-F238E27FC236}">
                <a16:creationId xmlns:a16="http://schemas.microsoft.com/office/drawing/2014/main" id="{FF021237-172E-27F9-B088-6D0F00E74AB1}"/>
              </a:ext>
            </a:extLst>
          </p:cNvPr>
          <p:cNvSpPr/>
          <p:nvPr/>
        </p:nvSpPr>
        <p:spPr>
          <a:xfrm>
            <a:off x="6409492" y="6103406"/>
            <a:ext cx="1783556"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HydroPod Champions</a:t>
            </a:r>
            <a:endParaRPr lang="en-US" sz="1700" dirty="0">
              <a:latin typeface=""/>
            </a:endParaRPr>
          </a:p>
        </p:txBody>
      </p:sp>
      <p:sp>
        <p:nvSpPr>
          <p:cNvPr id="50" name="Text 22">
            <a:extLst>
              <a:ext uri="{FF2B5EF4-FFF2-40B4-BE49-F238E27FC236}">
                <a16:creationId xmlns:a16="http://schemas.microsoft.com/office/drawing/2014/main" id="{FB1A66B8-8E4D-3304-0EE2-9AFEEAEA78F9}"/>
              </a:ext>
            </a:extLst>
          </p:cNvPr>
          <p:cNvSpPr/>
          <p:nvPr/>
        </p:nvSpPr>
        <p:spPr>
          <a:xfrm>
            <a:off x="6409492" y="6399157"/>
            <a:ext cx="3580567" cy="218837"/>
          </a:xfrm>
          <a:prstGeom prst="rect">
            <a:avLst/>
          </a:prstGeom>
          <a:noFill/>
          <a:ln/>
        </p:spPr>
        <p:txBody>
          <a:bodyPr wrap="none" lIns="0" tIns="0" rIns="0" bIns="0" rtlCol="0" anchor="t"/>
          <a:lstStyle/>
          <a:p>
            <a:pPr marL="0" indent="0" algn="l">
              <a:lnSpc>
                <a:spcPts val="1700"/>
              </a:lnSpc>
              <a:buNone/>
            </a:pPr>
            <a:r>
              <a:rPr lang="en-US" sz="1600" dirty="0">
                <a:solidFill>
                  <a:srgbClr val="464646"/>
                </a:solidFill>
                <a:latin typeface=""/>
                <a:ea typeface="Inter Medium" pitchFamily="34" charset="-122"/>
                <a:cs typeface="Inter Medium" pitchFamily="34" charset="-120"/>
              </a:rPr>
              <a:t>Early access, influence on roadmap</a:t>
            </a:r>
            <a:endParaRPr lang="en-US" sz="1600" dirty="0">
              <a:latin typeface=""/>
            </a:endParaRPr>
          </a:p>
        </p:txBody>
      </p:sp>
      <p:sp>
        <p:nvSpPr>
          <p:cNvPr id="51" name="Shape 23">
            <a:extLst>
              <a:ext uri="{FF2B5EF4-FFF2-40B4-BE49-F238E27FC236}">
                <a16:creationId xmlns:a16="http://schemas.microsoft.com/office/drawing/2014/main" id="{33630B16-2C1B-D2CE-CD06-A96A0AD58573}"/>
              </a:ext>
            </a:extLst>
          </p:cNvPr>
          <p:cNvSpPr/>
          <p:nvPr/>
        </p:nvSpPr>
        <p:spPr>
          <a:xfrm>
            <a:off x="10126742" y="6103406"/>
            <a:ext cx="307658" cy="307658"/>
          </a:xfrm>
          <a:prstGeom prst="roundRect">
            <a:avLst>
              <a:gd name="adj" fmla="val 6669"/>
            </a:avLst>
          </a:prstGeom>
          <a:solidFill>
            <a:srgbClr val="F2EEEE"/>
          </a:solidFill>
          <a:ln/>
        </p:spPr>
      </p:sp>
      <p:sp>
        <p:nvSpPr>
          <p:cNvPr id="52" name="Text 24">
            <a:extLst>
              <a:ext uri="{FF2B5EF4-FFF2-40B4-BE49-F238E27FC236}">
                <a16:creationId xmlns:a16="http://schemas.microsoft.com/office/drawing/2014/main" id="{2865F9ED-50B1-5789-534B-4FC8A9916832}"/>
              </a:ext>
            </a:extLst>
          </p:cNvPr>
          <p:cNvSpPr/>
          <p:nvPr/>
        </p:nvSpPr>
        <p:spPr>
          <a:xfrm>
            <a:off x="10177998" y="6129004"/>
            <a:ext cx="205145" cy="256461"/>
          </a:xfrm>
          <a:prstGeom prst="rect">
            <a:avLst/>
          </a:prstGeom>
          <a:noFill/>
          <a:ln/>
        </p:spPr>
        <p:txBody>
          <a:bodyPr wrap="none" lIns="0" tIns="0" rIns="0" bIns="0" rtlCol="0" anchor="t"/>
          <a:lstStyle/>
          <a:p>
            <a:pPr marL="0" indent="0" algn="ctr">
              <a:lnSpc>
                <a:spcPts val="1600"/>
              </a:lnSpc>
              <a:buNone/>
            </a:pPr>
            <a:r>
              <a:rPr lang="en-US" sz="1700" dirty="0">
                <a:solidFill>
                  <a:srgbClr val="464646"/>
                </a:solidFill>
                <a:latin typeface=""/>
                <a:ea typeface="DM Sans Semi Bold" pitchFamily="34" charset="-122"/>
                <a:cs typeface="DM Sans Semi Bold" pitchFamily="34" charset="-120"/>
              </a:rPr>
              <a:t>2</a:t>
            </a:r>
            <a:endParaRPr lang="en-US" sz="1700" dirty="0">
              <a:latin typeface=""/>
            </a:endParaRPr>
          </a:p>
        </p:txBody>
      </p:sp>
      <p:sp>
        <p:nvSpPr>
          <p:cNvPr id="53" name="Text 25">
            <a:extLst>
              <a:ext uri="{FF2B5EF4-FFF2-40B4-BE49-F238E27FC236}">
                <a16:creationId xmlns:a16="http://schemas.microsoft.com/office/drawing/2014/main" id="{7F34B416-146A-C3A3-1751-F05A7E53324E}"/>
              </a:ext>
            </a:extLst>
          </p:cNvPr>
          <p:cNvSpPr/>
          <p:nvPr/>
        </p:nvSpPr>
        <p:spPr>
          <a:xfrm>
            <a:off x="10571083" y="6103406"/>
            <a:ext cx="185332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Harvest Credit System</a:t>
            </a:r>
            <a:endParaRPr lang="en-US" sz="1700" dirty="0">
              <a:latin typeface=""/>
            </a:endParaRPr>
          </a:p>
        </p:txBody>
      </p:sp>
      <p:sp>
        <p:nvSpPr>
          <p:cNvPr id="54" name="Text 26">
            <a:extLst>
              <a:ext uri="{FF2B5EF4-FFF2-40B4-BE49-F238E27FC236}">
                <a16:creationId xmlns:a16="http://schemas.microsoft.com/office/drawing/2014/main" id="{12C7616D-6280-F577-F48A-0BDB985F5512}"/>
              </a:ext>
            </a:extLst>
          </p:cNvPr>
          <p:cNvSpPr/>
          <p:nvPr/>
        </p:nvSpPr>
        <p:spPr>
          <a:xfrm>
            <a:off x="10571083" y="6399157"/>
            <a:ext cx="3580567" cy="218837"/>
          </a:xfrm>
          <a:prstGeom prst="rect">
            <a:avLst/>
          </a:prstGeom>
          <a:noFill/>
          <a:ln/>
        </p:spPr>
        <p:txBody>
          <a:bodyPr wrap="none" lIns="0" tIns="0" rIns="0" bIns="0" rtlCol="0" anchor="t"/>
          <a:lstStyle/>
          <a:p>
            <a:pPr marL="0" indent="0" algn="l">
              <a:lnSpc>
                <a:spcPts val="1700"/>
              </a:lnSpc>
              <a:buNone/>
            </a:pPr>
            <a:r>
              <a:rPr lang="en-US" sz="1600" dirty="0">
                <a:solidFill>
                  <a:srgbClr val="464646"/>
                </a:solidFill>
                <a:latin typeface=""/>
                <a:ea typeface="Inter Medium" pitchFamily="34" charset="-122"/>
                <a:cs typeface="Inter Medium" pitchFamily="34" charset="-120"/>
              </a:rPr>
              <a:t>Rewards for growing success</a:t>
            </a:r>
            <a:endParaRPr lang="en-US" sz="1600" dirty="0">
              <a:latin typeface=""/>
            </a:endParaRPr>
          </a:p>
        </p:txBody>
      </p:sp>
      <p:sp>
        <p:nvSpPr>
          <p:cNvPr id="55" name="Shape 27">
            <a:extLst>
              <a:ext uri="{FF2B5EF4-FFF2-40B4-BE49-F238E27FC236}">
                <a16:creationId xmlns:a16="http://schemas.microsoft.com/office/drawing/2014/main" id="{80BB48C7-7DE5-139B-C1FF-E7B0A2BEC134}"/>
              </a:ext>
            </a:extLst>
          </p:cNvPr>
          <p:cNvSpPr/>
          <p:nvPr/>
        </p:nvSpPr>
        <p:spPr>
          <a:xfrm>
            <a:off x="5965150" y="6908507"/>
            <a:ext cx="307658" cy="307658"/>
          </a:xfrm>
          <a:prstGeom prst="roundRect">
            <a:avLst>
              <a:gd name="adj" fmla="val 6669"/>
            </a:avLst>
          </a:prstGeom>
          <a:solidFill>
            <a:srgbClr val="F2EEEE"/>
          </a:solidFill>
          <a:ln/>
        </p:spPr>
      </p:sp>
      <p:sp>
        <p:nvSpPr>
          <p:cNvPr id="56" name="Text 28">
            <a:extLst>
              <a:ext uri="{FF2B5EF4-FFF2-40B4-BE49-F238E27FC236}">
                <a16:creationId xmlns:a16="http://schemas.microsoft.com/office/drawing/2014/main" id="{8657268A-613C-22F7-A3CC-CCDC339592B6}"/>
              </a:ext>
            </a:extLst>
          </p:cNvPr>
          <p:cNvSpPr/>
          <p:nvPr/>
        </p:nvSpPr>
        <p:spPr>
          <a:xfrm>
            <a:off x="6016407" y="6934105"/>
            <a:ext cx="205145" cy="256461"/>
          </a:xfrm>
          <a:prstGeom prst="rect">
            <a:avLst/>
          </a:prstGeom>
          <a:noFill/>
          <a:ln/>
        </p:spPr>
        <p:txBody>
          <a:bodyPr wrap="none" lIns="0" tIns="0" rIns="0" bIns="0" rtlCol="0" anchor="t"/>
          <a:lstStyle/>
          <a:p>
            <a:pPr marL="0" indent="0" algn="ctr">
              <a:lnSpc>
                <a:spcPts val="1600"/>
              </a:lnSpc>
              <a:buNone/>
            </a:pPr>
            <a:r>
              <a:rPr lang="en-US" sz="1700" dirty="0">
                <a:solidFill>
                  <a:srgbClr val="464646"/>
                </a:solidFill>
                <a:latin typeface=""/>
                <a:ea typeface="DM Sans Semi Bold" pitchFamily="34" charset="-122"/>
                <a:cs typeface="DM Sans Semi Bold" pitchFamily="34" charset="-120"/>
              </a:rPr>
              <a:t>3</a:t>
            </a:r>
            <a:endParaRPr lang="en-US" sz="1700" dirty="0">
              <a:latin typeface=""/>
            </a:endParaRPr>
          </a:p>
        </p:txBody>
      </p:sp>
      <p:sp>
        <p:nvSpPr>
          <p:cNvPr id="57" name="Text 29">
            <a:extLst>
              <a:ext uri="{FF2B5EF4-FFF2-40B4-BE49-F238E27FC236}">
                <a16:creationId xmlns:a16="http://schemas.microsoft.com/office/drawing/2014/main" id="{3314F3E7-7DC8-46E2-C577-0C37C680A62F}"/>
              </a:ext>
            </a:extLst>
          </p:cNvPr>
          <p:cNvSpPr/>
          <p:nvPr/>
        </p:nvSpPr>
        <p:spPr>
          <a:xfrm>
            <a:off x="6409492" y="6908507"/>
            <a:ext cx="1709737" cy="213717"/>
          </a:xfrm>
          <a:prstGeom prst="rect">
            <a:avLst/>
          </a:prstGeom>
          <a:noFill/>
          <a:ln/>
        </p:spPr>
        <p:txBody>
          <a:bodyPr wrap="none" lIns="0" tIns="0" rIns="0" bIns="0" rtlCol="0" anchor="t"/>
          <a:lstStyle/>
          <a:p>
            <a:pPr marL="0" indent="0" algn="l">
              <a:lnSpc>
                <a:spcPts val="1650"/>
              </a:lnSpc>
              <a:buNone/>
            </a:pPr>
            <a:r>
              <a:rPr lang="en-US" sz="1700" dirty="0">
                <a:solidFill>
                  <a:srgbClr val="464646"/>
                </a:solidFill>
                <a:latin typeface=""/>
                <a:ea typeface="DM Sans Semi Bold" pitchFamily="34" charset="-122"/>
                <a:cs typeface="DM Sans Semi Bold" pitchFamily="34" charset="-120"/>
              </a:rPr>
              <a:t>Community Impact</a:t>
            </a:r>
            <a:endParaRPr lang="en-US" sz="1700" dirty="0">
              <a:latin typeface=""/>
            </a:endParaRPr>
          </a:p>
        </p:txBody>
      </p:sp>
      <p:sp>
        <p:nvSpPr>
          <p:cNvPr id="58" name="Text 31">
            <a:extLst>
              <a:ext uri="{FF2B5EF4-FFF2-40B4-BE49-F238E27FC236}">
                <a16:creationId xmlns:a16="http://schemas.microsoft.com/office/drawing/2014/main" id="{17DBF5C6-D731-BCDC-FE9B-00FA67E74045}"/>
              </a:ext>
            </a:extLst>
          </p:cNvPr>
          <p:cNvSpPr/>
          <p:nvPr/>
        </p:nvSpPr>
        <p:spPr>
          <a:xfrm>
            <a:off x="11840745" y="4042205"/>
            <a:ext cx="3419594" cy="427434"/>
          </a:xfrm>
          <a:prstGeom prst="rect">
            <a:avLst/>
          </a:prstGeom>
          <a:noFill/>
          <a:ln/>
        </p:spPr>
        <p:txBody>
          <a:bodyPr wrap="none" lIns="0" tIns="0" rIns="0" bIns="0" rtlCol="0" anchor="t"/>
          <a:lstStyle/>
          <a:p>
            <a:pPr marL="0" indent="0" algn="l">
              <a:lnSpc>
                <a:spcPts val="3350"/>
              </a:lnSpc>
              <a:buNone/>
            </a:pPr>
            <a:r>
              <a:rPr lang="en-US" sz="2000" b="1" dirty="0">
                <a:solidFill>
                  <a:schemeClr val="accent6">
                    <a:lumMod val="75000"/>
                  </a:schemeClr>
                </a:solidFill>
                <a:latin typeface=""/>
                <a:ea typeface="DM Sans Semi Bold" pitchFamily="34" charset="-122"/>
                <a:cs typeface="DM Sans Semi Bold" pitchFamily="34" charset="-120"/>
              </a:rPr>
              <a:t>Brand Promise</a:t>
            </a:r>
            <a:endParaRPr lang="en-US" sz="2000" b="1" dirty="0">
              <a:solidFill>
                <a:schemeClr val="accent6">
                  <a:lumMod val="75000"/>
                </a:schemeClr>
              </a:solidFill>
              <a:latin typeface=""/>
            </a:endParaRPr>
          </a:p>
        </p:txBody>
      </p:sp>
      <p:sp>
        <p:nvSpPr>
          <p:cNvPr id="59" name="Text 32">
            <a:extLst>
              <a:ext uri="{FF2B5EF4-FFF2-40B4-BE49-F238E27FC236}">
                <a16:creationId xmlns:a16="http://schemas.microsoft.com/office/drawing/2014/main" id="{51324C86-D1DF-F0E3-B394-4E9E90CBD20C}"/>
              </a:ext>
            </a:extLst>
          </p:cNvPr>
          <p:cNvSpPr/>
          <p:nvPr/>
        </p:nvSpPr>
        <p:spPr>
          <a:xfrm>
            <a:off x="11562714" y="2641035"/>
            <a:ext cx="2214632" cy="545805"/>
          </a:xfrm>
          <a:prstGeom prst="rect">
            <a:avLst/>
          </a:prstGeom>
          <a:noFill/>
          <a:ln/>
        </p:spPr>
        <p:txBody>
          <a:bodyPr wrap="none" lIns="0" tIns="0" rIns="0" bIns="0" rtlCol="0" anchor="t"/>
          <a:lstStyle/>
          <a:p>
            <a:pPr marL="0" indent="0" algn="l">
              <a:lnSpc>
                <a:spcPts val="1700"/>
              </a:lnSpc>
              <a:buNone/>
            </a:pPr>
            <a:r>
              <a:rPr lang="en-US" sz="1700" dirty="0">
                <a:solidFill>
                  <a:srgbClr val="464646"/>
                </a:solidFill>
                <a:latin typeface=""/>
                <a:ea typeface="Inter Medium" pitchFamily="34" charset="-122"/>
                <a:cs typeface="Inter Medium" pitchFamily="34" charset="-120"/>
              </a:rPr>
              <a:t>"Growing more than plants – </a:t>
            </a:r>
          </a:p>
          <a:p>
            <a:pPr marL="0" indent="0" algn="l">
              <a:lnSpc>
                <a:spcPts val="1700"/>
              </a:lnSpc>
              <a:buNone/>
            </a:pPr>
            <a:r>
              <a:rPr lang="en-US" sz="1700" dirty="0">
                <a:solidFill>
                  <a:srgbClr val="464646"/>
                </a:solidFill>
                <a:latin typeface=""/>
                <a:ea typeface="Inter Medium" pitchFamily="34" charset="-122"/>
                <a:cs typeface="Inter Medium" pitchFamily="34" charset="-120"/>
              </a:rPr>
              <a:t>we're cultivating a sustainable </a:t>
            </a:r>
          </a:p>
          <a:p>
            <a:pPr marL="0" indent="0" algn="l">
              <a:lnSpc>
                <a:spcPts val="1700"/>
              </a:lnSpc>
              <a:buNone/>
            </a:pPr>
            <a:r>
              <a:rPr lang="en-US" sz="1700" dirty="0">
                <a:solidFill>
                  <a:srgbClr val="464646"/>
                </a:solidFill>
                <a:latin typeface=""/>
                <a:ea typeface="Inter Medium" pitchFamily="34" charset="-122"/>
                <a:cs typeface="Inter Medium" pitchFamily="34" charset="-120"/>
              </a:rPr>
              <a:t>community"</a:t>
            </a:r>
            <a:endParaRPr lang="en-US" sz="1700" dirty="0">
              <a:latin typeface=""/>
            </a:endParaRPr>
          </a:p>
        </p:txBody>
      </p:sp>
      <p:pic>
        <p:nvPicPr>
          <p:cNvPr id="61" name="Graphic 60" descr="Employee badge with solid fill">
            <a:extLst>
              <a:ext uri="{FF2B5EF4-FFF2-40B4-BE49-F238E27FC236}">
                <a16:creationId xmlns:a16="http://schemas.microsoft.com/office/drawing/2014/main" id="{D14D91EE-90EF-972B-4E88-B86090304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4772" y="2387654"/>
            <a:ext cx="449140" cy="449140"/>
          </a:xfrm>
          <a:prstGeom prst="rect">
            <a:avLst/>
          </a:prstGeom>
        </p:spPr>
      </p:pic>
      <p:sp>
        <p:nvSpPr>
          <p:cNvPr id="62" name="Text 30">
            <a:extLst>
              <a:ext uri="{FF2B5EF4-FFF2-40B4-BE49-F238E27FC236}">
                <a16:creationId xmlns:a16="http://schemas.microsoft.com/office/drawing/2014/main" id="{1537EC3C-5B1B-33AE-B616-1D0CEFE0BE4E}"/>
              </a:ext>
            </a:extLst>
          </p:cNvPr>
          <p:cNvSpPr/>
          <p:nvPr/>
        </p:nvSpPr>
        <p:spPr>
          <a:xfrm>
            <a:off x="6409492" y="7204258"/>
            <a:ext cx="7742158" cy="218837"/>
          </a:xfrm>
          <a:prstGeom prst="rect">
            <a:avLst/>
          </a:prstGeom>
          <a:noFill/>
          <a:ln/>
        </p:spPr>
        <p:txBody>
          <a:bodyPr wrap="none" lIns="0" tIns="0" rIns="0" bIns="0" rtlCol="0" anchor="t"/>
          <a:lstStyle/>
          <a:p>
            <a:pPr marL="0" indent="0" algn="l">
              <a:lnSpc>
                <a:spcPts val="1700"/>
              </a:lnSpc>
              <a:buNone/>
            </a:pPr>
            <a:r>
              <a:rPr lang="en-US" sz="1600" dirty="0">
                <a:solidFill>
                  <a:srgbClr val="464646"/>
                </a:solidFill>
                <a:latin typeface=""/>
                <a:ea typeface="Inter Medium" pitchFamily="34" charset="-122"/>
                <a:cs typeface="Inter Medium" pitchFamily="34" charset="-120"/>
              </a:rPr>
              <a:t>Food security initiatives with customer direction</a:t>
            </a:r>
            <a:endParaRPr lang="en-US" sz="1600" dirty="0">
              <a:latin typeface=""/>
            </a:endParaRPr>
          </a:p>
        </p:txBody>
      </p:sp>
      <p:pic>
        <p:nvPicPr>
          <p:cNvPr id="71" name="Picture 70">
            <a:extLst>
              <a:ext uri="{FF2B5EF4-FFF2-40B4-BE49-F238E27FC236}">
                <a16:creationId xmlns:a16="http://schemas.microsoft.com/office/drawing/2014/main" id="{9614A2F2-637A-B02C-50B6-EBC9427F9583}"/>
              </a:ext>
            </a:extLst>
          </p:cNvPr>
          <p:cNvPicPr>
            <a:picLocks noChangeAspect="1"/>
          </p:cNvPicPr>
          <p:nvPr/>
        </p:nvPicPr>
        <p:blipFill>
          <a:blip r:embed="rId8">
            <a:alphaModFix amt="10000"/>
          </a:blip>
          <a:stretch>
            <a:fillRect/>
          </a:stretch>
        </p:blipFill>
        <p:spPr>
          <a:xfrm>
            <a:off x="11987062" y="2285798"/>
            <a:ext cx="1681047" cy="1550667"/>
          </a:xfrm>
          <a:prstGeom prst="rect">
            <a:avLst/>
          </a:prstGeom>
        </p:spPr>
      </p:pic>
    </p:spTree>
    <p:extLst>
      <p:ext uri="{BB962C8B-B14F-4D97-AF65-F5344CB8AC3E}">
        <p14:creationId xmlns:p14="http://schemas.microsoft.com/office/powerpoint/2010/main" val="18710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B0817A-1F13-69D8-E571-5664F0BC2726}"/>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17424" name="Picture 16">
            <a:extLst>
              <a:ext uri="{FF2B5EF4-FFF2-40B4-BE49-F238E27FC236}">
                <a16:creationId xmlns:a16="http://schemas.microsoft.com/office/drawing/2014/main" id="{1B57FAFF-75E1-8D27-3AA2-AB8586EE4B24}"/>
              </a:ext>
            </a:extLst>
          </p:cNvPr>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t="13500"/>
          <a:stretch/>
        </p:blipFill>
        <p:spPr bwMode="auto">
          <a:xfrm>
            <a:off x="1" y="1998278"/>
            <a:ext cx="7315200" cy="54510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B0C48483-7502-F50D-F49E-189F3371D7FE}"/>
              </a:ext>
            </a:extLst>
          </p:cNvPr>
          <p:cNvSpPr/>
          <p:nvPr/>
        </p:nvSpPr>
        <p:spPr>
          <a:xfrm>
            <a:off x="3865874" y="444646"/>
            <a:ext cx="6551057" cy="566976"/>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Challenges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pic>
        <p:nvPicPr>
          <p:cNvPr id="17428" name="Picture 20">
            <a:extLst>
              <a:ext uri="{FF2B5EF4-FFF2-40B4-BE49-F238E27FC236}">
                <a16:creationId xmlns:a16="http://schemas.microsoft.com/office/drawing/2014/main" id="{8DECCFF3-81EC-DE96-2B1B-E8E8C92B22BB}"/>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4600" t="13175"/>
          <a:stretch/>
        </p:blipFill>
        <p:spPr bwMode="auto">
          <a:xfrm>
            <a:off x="7488999" y="2043131"/>
            <a:ext cx="6967604" cy="59429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FE07386-E9E6-8299-87F8-1C36A53AB70E}"/>
              </a:ext>
            </a:extLst>
          </p:cNvPr>
          <p:cNvCxnSpPr/>
          <p:nvPr/>
        </p:nvCxnSpPr>
        <p:spPr>
          <a:xfrm>
            <a:off x="7311522" y="1596566"/>
            <a:ext cx="0" cy="595254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F622ECC-EAB3-65F2-D75A-5B90E13E0051}"/>
              </a:ext>
            </a:extLst>
          </p:cNvPr>
          <p:cNvSpPr txBox="1"/>
          <p:nvPr/>
        </p:nvSpPr>
        <p:spPr>
          <a:xfrm>
            <a:off x="1509824" y="1639096"/>
            <a:ext cx="3530009" cy="400110"/>
          </a:xfrm>
          <a:prstGeom prst="rect">
            <a:avLst/>
          </a:prstGeom>
          <a:noFill/>
        </p:spPr>
        <p:txBody>
          <a:bodyPr wrap="square" rtlCol="0">
            <a:spAutoFit/>
          </a:bodyPr>
          <a:lstStyle/>
          <a:p>
            <a:pPr algn="ctr"/>
            <a:r>
              <a:rPr lang="en-US" sz="2000" dirty="0"/>
              <a:t>CHALLENGES</a:t>
            </a:r>
          </a:p>
        </p:txBody>
      </p:sp>
      <p:sp>
        <p:nvSpPr>
          <p:cNvPr id="9" name="TextBox 8">
            <a:extLst>
              <a:ext uri="{FF2B5EF4-FFF2-40B4-BE49-F238E27FC236}">
                <a16:creationId xmlns:a16="http://schemas.microsoft.com/office/drawing/2014/main" id="{CC7A1879-9997-9F5A-CFA2-6005F79C70F9}"/>
              </a:ext>
            </a:extLst>
          </p:cNvPr>
          <p:cNvSpPr txBox="1"/>
          <p:nvPr/>
        </p:nvSpPr>
        <p:spPr>
          <a:xfrm>
            <a:off x="9207796" y="1532771"/>
            <a:ext cx="3530009" cy="400110"/>
          </a:xfrm>
          <a:prstGeom prst="rect">
            <a:avLst/>
          </a:prstGeom>
          <a:noFill/>
        </p:spPr>
        <p:txBody>
          <a:bodyPr wrap="square" rtlCol="0">
            <a:spAutoFit/>
          </a:bodyPr>
          <a:lstStyle/>
          <a:p>
            <a:pPr algn="ctr"/>
            <a:r>
              <a:rPr lang="en-US" sz="2000" dirty="0">
                <a:solidFill>
                  <a:schemeClr val="accent6"/>
                </a:solidFill>
              </a:rPr>
              <a:t>MITIGATION STRATEGIES</a:t>
            </a:r>
          </a:p>
        </p:txBody>
      </p:sp>
    </p:spTree>
    <p:extLst>
      <p:ext uri="{BB962C8B-B14F-4D97-AF65-F5344CB8AC3E}">
        <p14:creationId xmlns:p14="http://schemas.microsoft.com/office/powerpoint/2010/main" val="225090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19DC4-EA7F-D23A-12DE-212C994BF90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82C17F7-83EE-208F-7AF6-0EEC45778245}"/>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
        <p:nvSpPr>
          <p:cNvPr id="5" name="Text 0">
            <a:extLst>
              <a:ext uri="{FF2B5EF4-FFF2-40B4-BE49-F238E27FC236}">
                <a16:creationId xmlns:a16="http://schemas.microsoft.com/office/drawing/2014/main" id="{8D4C4F4D-E576-885D-28D6-539A5D5B291E}"/>
              </a:ext>
            </a:extLst>
          </p:cNvPr>
          <p:cNvSpPr/>
          <p:nvPr/>
        </p:nvSpPr>
        <p:spPr>
          <a:xfrm>
            <a:off x="3865874" y="444646"/>
            <a:ext cx="6551057" cy="566976"/>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Risks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B309D211-F36C-9196-D153-2DBA68F1D835}"/>
              </a:ext>
            </a:extLst>
          </p:cNvPr>
          <p:cNvCxnSpPr/>
          <p:nvPr/>
        </p:nvCxnSpPr>
        <p:spPr>
          <a:xfrm>
            <a:off x="7311522" y="1596566"/>
            <a:ext cx="0" cy="595254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CB19F2D4-7DD4-6615-733F-328BC28BB59E}"/>
              </a:ext>
            </a:extLst>
          </p:cNvPr>
          <p:cNvSpPr txBox="1"/>
          <p:nvPr/>
        </p:nvSpPr>
        <p:spPr>
          <a:xfrm>
            <a:off x="1701209" y="649019"/>
            <a:ext cx="3530009" cy="400110"/>
          </a:xfrm>
          <a:prstGeom prst="rect">
            <a:avLst/>
          </a:prstGeom>
          <a:noFill/>
        </p:spPr>
        <p:txBody>
          <a:bodyPr wrap="square" rtlCol="0">
            <a:spAutoFit/>
          </a:bodyPr>
          <a:lstStyle/>
          <a:p>
            <a:pPr algn="ctr"/>
            <a:r>
              <a:rPr lang="en-US" sz="2000" dirty="0"/>
              <a:t>RISKS</a:t>
            </a:r>
          </a:p>
        </p:txBody>
      </p:sp>
      <p:sp>
        <p:nvSpPr>
          <p:cNvPr id="9" name="TextBox 8">
            <a:extLst>
              <a:ext uri="{FF2B5EF4-FFF2-40B4-BE49-F238E27FC236}">
                <a16:creationId xmlns:a16="http://schemas.microsoft.com/office/drawing/2014/main" id="{3DD8BDBB-13AD-734F-D449-E02940D2B90A}"/>
              </a:ext>
            </a:extLst>
          </p:cNvPr>
          <p:cNvSpPr txBox="1"/>
          <p:nvPr/>
        </p:nvSpPr>
        <p:spPr>
          <a:xfrm>
            <a:off x="9399182" y="611512"/>
            <a:ext cx="3530009" cy="400110"/>
          </a:xfrm>
          <a:prstGeom prst="rect">
            <a:avLst/>
          </a:prstGeom>
          <a:noFill/>
        </p:spPr>
        <p:txBody>
          <a:bodyPr wrap="square" rtlCol="0">
            <a:spAutoFit/>
          </a:bodyPr>
          <a:lstStyle/>
          <a:p>
            <a:pPr algn="ctr"/>
            <a:r>
              <a:rPr lang="en-US" sz="2000" dirty="0">
                <a:solidFill>
                  <a:schemeClr val="accent6"/>
                </a:solidFill>
              </a:rPr>
              <a:t>MITIGATION STRATEGIES</a:t>
            </a:r>
          </a:p>
        </p:txBody>
      </p:sp>
      <p:pic>
        <p:nvPicPr>
          <p:cNvPr id="22530" name="Picture 2">
            <a:extLst>
              <a:ext uri="{FF2B5EF4-FFF2-40B4-BE49-F238E27FC236}">
                <a16:creationId xmlns:a16="http://schemas.microsoft.com/office/drawing/2014/main" id="{D497C29B-D6C4-04F9-2A94-53AD806556DC}"/>
              </a:ext>
            </a:extLst>
          </p:cNvPr>
          <p:cNvPicPr>
            <a:picLocks noChangeAspect="1" noChangeArrowheads="1"/>
          </p:cNvPicPr>
          <p:nvPr/>
        </p:nvPicPr>
        <p:blipFill rotWithShape="1">
          <a:blip r:embed="rId2">
            <a:duotone>
              <a:prstClr val="black"/>
              <a:schemeClr val="tx1">
                <a:tint val="45000"/>
                <a:satMod val="400000"/>
              </a:schemeClr>
            </a:duotone>
            <a:extLst>
              <a:ext uri="{28A0092B-C50C-407E-A947-70E740481C1C}">
                <a14:useLocalDpi xmlns:a14="http://schemas.microsoft.com/office/drawing/2010/main" val="0"/>
              </a:ext>
            </a:extLst>
          </a:blip>
          <a:srcRect t="10433"/>
          <a:stretch/>
        </p:blipFill>
        <p:spPr bwMode="auto">
          <a:xfrm>
            <a:off x="377911" y="1215995"/>
            <a:ext cx="6443649" cy="656895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729CCC44-EACA-C055-3F10-1FCBF74A8B65}"/>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9155"/>
          <a:stretch/>
        </p:blipFill>
        <p:spPr bwMode="auto">
          <a:xfrm>
            <a:off x="7437977" y="1049129"/>
            <a:ext cx="6551058" cy="724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4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13A1E-546B-34BD-2AA5-51ADBF63D6D8}"/>
            </a:ext>
          </a:extLst>
        </p:cNvPr>
        <p:cNvGrpSpPr/>
        <p:nvPr/>
      </p:nvGrpSpPr>
      <p:grpSpPr>
        <a:xfrm>
          <a:off x="0" y="0"/>
          <a:ext cx="0" cy="0"/>
          <a:chOff x="0" y="0"/>
          <a:chExt cx="0" cy="0"/>
        </a:xfrm>
      </p:grpSpPr>
      <p:sp>
        <p:nvSpPr>
          <p:cNvPr id="43" name="Google Shape;561;p59">
            <a:extLst>
              <a:ext uri="{FF2B5EF4-FFF2-40B4-BE49-F238E27FC236}">
                <a16:creationId xmlns:a16="http://schemas.microsoft.com/office/drawing/2014/main" id="{116B4D29-09B5-ED1D-3922-5EEACF269456}"/>
              </a:ext>
            </a:extLst>
          </p:cNvPr>
          <p:cNvSpPr/>
          <p:nvPr/>
        </p:nvSpPr>
        <p:spPr>
          <a:xfrm>
            <a:off x="4631762" y="1362619"/>
            <a:ext cx="2844552"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dirty="0"/>
          </a:p>
        </p:txBody>
      </p:sp>
      <p:sp>
        <p:nvSpPr>
          <p:cNvPr id="4" name="Rectangle 3">
            <a:extLst>
              <a:ext uri="{FF2B5EF4-FFF2-40B4-BE49-F238E27FC236}">
                <a16:creationId xmlns:a16="http://schemas.microsoft.com/office/drawing/2014/main" id="{44CA32A1-CD82-0589-8F6F-2476763A06F7}"/>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
        <p:nvSpPr>
          <p:cNvPr id="5" name="Text 0">
            <a:extLst>
              <a:ext uri="{FF2B5EF4-FFF2-40B4-BE49-F238E27FC236}">
                <a16:creationId xmlns:a16="http://schemas.microsoft.com/office/drawing/2014/main" id="{DFED8ECC-4673-04A6-9C07-42727432C2D4}"/>
              </a:ext>
            </a:extLst>
          </p:cNvPr>
          <p:cNvSpPr/>
          <p:nvPr/>
        </p:nvSpPr>
        <p:spPr>
          <a:xfrm>
            <a:off x="3865874" y="444646"/>
            <a:ext cx="6551057" cy="566976"/>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Partners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sp>
        <p:nvSpPr>
          <p:cNvPr id="41" name="Google Shape;559;p59">
            <a:extLst>
              <a:ext uri="{FF2B5EF4-FFF2-40B4-BE49-F238E27FC236}">
                <a16:creationId xmlns:a16="http://schemas.microsoft.com/office/drawing/2014/main" id="{AA88FED9-1C2E-8DFB-3E40-DCFA0942984F}"/>
              </a:ext>
            </a:extLst>
          </p:cNvPr>
          <p:cNvSpPr/>
          <p:nvPr/>
        </p:nvSpPr>
        <p:spPr>
          <a:xfrm>
            <a:off x="259507" y="1362618"/>
            <a:ext cx="2577027"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dirty="0"/>
          </a:p>
        </p:txBody>
      </p:sp>
      <p:sp>
        <p:nvSpPr>
          <p:cNvPr id="42" name="Google Shape;560;p59">
            <a:extLst>
              <a:ext uri="{FF2B5EF4-FFF2-40B4-BE49-F238E27FC236}">
                <a16:creationId xmlns:a16="http://schemas.microsoft.com/office/drawing/2014/main" id="{C0AC537B-75E7-8E56-B9B1-FF317FBE4AF9}"/>
              </a:ext>
            </a:extLst>
          </p:cNvPr>
          <p:cNvSpPr/>
          <p:nvPr/>
        </p:nvSpPr>
        <p:spPr>
          <a:xfrm>
            <a:off x="2276928" y="1947430"/>
            <a:ext cx="2844552"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a:t>         </a:t>
            </a:r>
            <a:endParaRPr dirty="0"/>
          </a:p>
        </p:txBody>
      </p:sp>
      <p:sp>
        <p:nvSpPr>
          <p:cNvPr id="45" name="Google Shape;563;p59">
            <a:extLst>
              <a:ext uri="{FF2B5EF4-FFF2-40B4-BE49-F238E27FC236}">
                <a16:creationId xmlns:a16="http://schemas.microsoft.com/office/drawing/2014/main" id="{3099D222-D302-844D-6272-AC5D1B6C689A}"/>
              </a:ext>
            </a:extLst>
          </p:cNvPr>
          <p:cNvSpPr txBox="1"/>
          <p:nvPr/>
        </p:nvSpPr>
        <p:spPr>
          <a:xfrm flipH="1">
            <a:off x="4827755" y="2459555"/>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2"/>
                </a:solidFill>
                <a:latin typeface="Fira Sans Extra Condensed Medium"/>
                <a:ea typeface="Fira Sans Extra Condensed Medium"/>
                <a:cs typeface="Fira Sans Extra Condensed Medium"/>
                <a:sym typeface="Fira Sans Extra Condensed Medium"/>
              </a:rPr>
              <a:t>DISTRIBUTION</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47" name="Google Shape;565;p59">
            <a:extLst>
              <a:ext uri="{FF2B5EF4-FFF2-40B4-BE49-F238E27FC236}">
                <a16:creationId xmlns:a16="http://schemas.microsoft.com/office/drawing/2014/main" id="{6DB13281-CD46-FCB5-744D-B383349C65E2}"/>
              </a:ext>
            </a:extLst>
          </p:cNvPr>
          <p:cNvCxnSpPr>
            <a:cxnSpLocks/>
          </p:cNvCxnSpPr>
          <p:nvPr/>
        </p:nvCxnSpPr>
        <p:spPr>
          <a:xfrm>
            <a:off x="5121480" y="2977579"/>
            <a:ext cx="1388581" cy="0"/>
          </a:xfrm>
          <a:prstGeom prst="straightConnector1">
            <a:avLst/>
          </a:prstGeom>
          <a:noFill/>
          <a:ln w="19050" cap="flat" cmpd="sng">
            <a:solidFill>
              <a:schemeClr val="dk2"/>
            </a:solidFill>
            <a:prstDash val="solid"/>
            <a:round/>
            <a:headEnd type="none" w="med" len="med"/>
            <a:tailEnd type="none" w="med" len="med"/>
          </a:ln>
        </p:spPr>
      </p:cxnSp>
      <p:sp>
        <p:nvSpPr>
          <p:cNvPr id="48" name="Google Shape;566;p59">
            <a:extLst>
              <a:ext uri="{FF2B5EF4-FFF2-40B4-BE49-F238E27FC236}">
                <a16:creationId xmlns:a16="http://schemas.microsoft.com/office/drawing/2014/main" id="{1330F6B1-E7D6-8145-D0C0-A0BE10C22BFC}"/>
              </a:ext>
            </a:extLst>
          </p:cNvPr>
          <p:cNvSpPr txBox="1"/>
          <p:nvPr/>
        </p:nvSpPr>
        <p:spPr>
          <a:xfrm flipH="1">
            <a:off x="2813289" y="3219083"/>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2"/>
                </a:solidFill>
                <a:latin typeface="Fira Sans Extra Condensed Medium"/>
                <a:ea typeface="Fira Sans Extra Condensed Medium"/>
                <a:cs typeface="Fira Sans Extra Condensed Medium"/>
                <a:sym typeface="Fira Sans Extra Condensed Medium"/>
              </a:rPr>
              <a:t>MANUFACTURING</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50" name="Google Shape;568;p59">
            <a:extLst>
              <a:ext uri="{FF2B5EF4-FFF2-40B4-BE49-F238E27FC236}">
                <a16:creationId xmlns:a16="http://schemas.microsoft.com/office/drawing/2014/main" id="{06C73043-C171-5EB7-E0A6-E488633F7D40}"/>
              </a:ext>
            </a:extLst>
          </p:cNvPr>
          <p:cNvCxnSpPr>
            <a:cxnSpLocks/>
          </p:cNvCxnSpPr>
          <p:nvPr/>
        </p:nvCxnSpPr>
        <p:spPr>
          <a:xfrm>
            <a:off x="2992593" y="3828889"/>
            <a:ext cx="1388581" cy="0"/>
          </a:xfrm>
          <a:prstGeom prst="straightConnector1">
            <a:avLst/>
          </a:prstGeom>
          <a:noFill/>
          <a:ln w="19050" cap="flat" cmpd="sng">
            <a:solidFill>
              <a:schemeClr val="dk2"/>
            </a:solidFill>
            <a:prstDash val="solid"/>
            <a:round/>
            <a:headEnd type="none" w="med" len="med"/>
            <a:tailEnd type="none" w="med" len="med"/>
          </a:ln>
        </p:spPr>
      </p:cxnSp>
      <p:sp>
        <p:nvSpPr>
          <p:cNvPr id="51" name="Google Shape;569;p59">
            <a:extLst>
              <a:ext uri="{FF2B5EF4-FFF2-40B4-BE49-F238E27FC236}">
                <a16:creationId xmlns:a16="http://schemas.microsoft.com/office/drawing/2014/main" id="{9B6DE7CD-9587-71E2-B50D-7B9826138CC8}"/>
              </a:ext>
            </a:extLst>
          </p:cNvPr>
          <p:cNvSpPr txBox="1"/>
          <p:nvPr/>
        </p:nvSpPr>
        <p:spPr>
          <a:xfrm flipH="1">
            <a:off x="504270" y="2423173"/>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2"/>
                </a:solidFill>
                <a:latin typeface="Fira Sans Extra Condensed Medium"/>
                <a:ea typeface="Fira Sans Extra Condensed Medium"/>
                <a:cs typeface="Fira Sans Extra Condensed Medium"/>
                <a:sym typeface="Fira Sans Extra Condensed Medium"/>
              </a:rPr>
              <a:t>TECHNOLOGY</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53" name="Google Shape;571;p59">
            <a:extLst>
              <a:ext uri="{FF2B5EF4-FFF2-40B4-BE49-F238E27FC236}">
                <a16:creationId xmlns:a16="http://schemas.microsoft.com/office/drawing/2014/main" id="{9D449971-F6C7-DB08-BB73-3F4CEC93AD72}"/>
              </a:ext>
            </a:extLst>
          </p:cNvPr>
          <p:cNvCxnSpPr>
            <a:cxnSpLocks/>
          </p:cNvCxnSpPr>
          <p:nvPr/>
        </p:nvCxnSpPr>
        <p:spPr>
          <a:xfrm>
            <a:off x="776842" y="2993934"/>
            <a:ext cx="1388581" cy="0"/>
          </a:xfrm>
          <a:prstGeom prst="straightConnector1">
            <a:avLst/>
          </a:prstGeom>
          <a:noFill/>
          <a:ln w="19050" cap="flat" cmpd="sng">
            <a:solidFill>
              <a:schemeClr val="dk2"/>
            </a:solidFill>
            <a:prstDash val="solid"/>
            <a:round/>
            <a:headEnd type="none" w="med" len="med"/>
            <a:tailEnd type="none" w="med" len="med"/>
          </a:ln>
        </p:spPr>
      </p:cxnSp>
      <p:grpSp>
        <p:nvGrpSpPr>
          <p:cNvPr id="54" name="Google Shape;572;p59">
            <a:extLst>
              <a:ext uri="{FF2B5EF4-FFF2-40B4-BE49-F238E27FC236}">
                <a16:creationId xmlns:a16="http://schemas.microsoft.com/office/drawing/2014/main" id="{E5CBE215-983E-DF07-69C8-D6EC6786F6FF}"/>
              </a:ext>
            </a:extLst>
          </p:cNvPr>
          <p:cNvGrpSpPr/>
          <p:nvPr/>
        </p:nvGrpSpPr>
        <p:grpSpPr>
          <a:xfrm>
            <a:off x="5563643" y="1949856"/>
            <a:ext cx="422850" cy="487549"/>
            <a:chOff x="-57950750" y="2296300"/>
            <a:chExt cx="279625" cy="316650"/>
          </a:xfrm>
        </p:grpSpPr>
        <p:sp>
          <p:nvSpPr>
            <p:cNvPr id="55" name="Google Shape;573;p59">
              <a:extLst>
                <a:ext uri="{FF2B5EF4-FFF2-40B4-BE49-F238E27FC236}">
                  <a16:creationId xmlns:a16="http://schemas.microsoft.com/office/drawing/2014/main" id="{F9810D5B-2AAB-1D16-C36D-C51DCDB65D72}"/>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4;p59">
              <a:extLst>
                <a:ext uri="{FF2B5EF4-FFF2-40B4-BE49-F238E27FC236}">
                  <a16:creationId xmlns:a16="http://schemas.microsoft.com/office/drawing/2014/main" id="{78CA4A66-2523-B5C4-EF01-6B1515F70228}"/>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5;p59">
              <a:extLst>
                <a:ext uri="{FF2B5EF4-FFF2-40B4-BE49-F238E27FC236}">
                  <a16:creationId xmlns:a16="http://schemas.microsoft.com/office/drawing/2014/main" id="{4ABA30FF-F6CA-D828-5772-DE825542DF84}"/>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6;p59">
              <a:extLst>
                <a:ext uri="{FF2B5EF4-FFF2-40B4-BE49-F238E27FC236}">
                  <a16:creationId xmlns:a16="http://schemas.microsoft.com/office/drawing/2014/main" id="{B0316C1F-EE95-0089-C653-BF562E88A66E}"/>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8" name="Google Shape;582;p59">
            <a:extLst>
              <a:ext uri="{FF2B5EF4-FFF2-40B4-BE49-F238E27FC236}">
                <a16:creationId xmlns:a16="http://schemas.microsoft.com/office/drawing/2014/main" id="{2D707D00-F863-E7CB-BBE0-B6D2FFBF7C1A}"/>
              </a:ext>
            </a:extLst>
          </p:cNvPr>
          <p:cNvGrpSpPr/>
          <p:nvPr/>
        </p:nvGrpSpPr>
        <p:grpSpPr>
          <a:xfrm>
            <a:off x="3448675" y="2585993"/>
            <a:ext cx="481220" cy="487549"/>
            <a:chOff x="-55225575" y="1903275"/>
            <a:chExt cx="318225" cy="316650"/>
          </a:xfrm>
        </p:grpSpPr>
        <p:sp>
          <p:nvSpPr>
            <p:cNvPr id="22529" name="Google Shape;583;p59">
              <a:extLst>
                <a:ext uri="{FF2B5EF4-FFF2-40B4-BE49-F238E27FC236}">
                  <a16:creationId xmlns:a16="http://schemas.microsoft.com/office/drawing/2014/main" id="{2A53DB2A-B598-9B5C-14F4-B4EAF1918F94}"/>
                </a:ext>
              </a:extLst>
            </p:cNvPr>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1" name="Google Shape;584;p59">
              <a:extLst>
                <a:ext uri="{FF2B5EF4-FFF2-40B4-BE49-F238E27FC236}">
                  <a16:creationId xmlns:a16="http://schemas.microsoft.com/office/drawing/2014/main" id="{DDDF4FFF-A619-21EA-6F5D-C02600440F5A}"/>
                </a:ext>
              </a:extLst>
            </p:cNvPr>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3" name="Google Shape;585;p59">
              <a:extLst>
                <a:ext uri="{FF2B5EF4-FFF2-40B4-BE49-F238E27FC236}">
                  <a16:creationId xmlns:a16="http://schemas.microsoft.com/office/drawing/2014/main" id="{56BFD204-09AD-9465-4EAD-6059117D22A6}"/>
                </a:ext>
              </a:extLst>
            </p:cNvPr>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4" name="Google Shape;586;p59">
              <a:extLst>
                <a:ext uri="{FF2B5EF4-FFF2-40B4-BE49-F238E27FC236}">
                  <a16:creationId xmlns:a16="http://schemas.microsoft.com/office/drawing/2014/main" id="{BE499851-E3F3-7456-3634-14D9773A4681}"/>
                </a:ext>
              </a:extLst>
            </p:cNvPr>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5" name="Google Shape;587;p59">
              <a:extLst>
                <a:ext uri="{FF2B5EF4-FFF2-40B4-BE49-F238E27FC236}">
                  <a16:creationId xmlns:a16="http://schemas.microsoft.com/office/drawing/2014/main" id="{17FAEC5A-E3A9-2670-B86B-6CE350EE6B22}"/>
                </a:ext>
              </a:extLst>
            </p:cNvPr>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6" name="Google Shape;588;p59">
            <a:extLst>
              <a:ext uri="{FF2B5EF4-FFF2-40B4-BE49-F238E27FC236}">
                <a16:creationId xmlns:a16="http://schemas.microsoft.com/office/drawing/2014/main" id="{65AF6724-9A78-DDDA-3379-454FFA34E804}"/>
              </a:ext>
            </a:extLst>
          </p:cNvPr>
          <p:cNvSpPr txBox="1"/>
          <p:nvPr/>
        </p:nvSpPr>
        <p:spPr>
          <a:xfrm>
            <a:off x="2835833" y="4030167"/>
            <a:ext cx="1750857" cy="957567"/>
          </a:xfrm>
          <a:prstGeom prst="rect">
            <a:avLst/>
          </a:prstGeom>
          <a:noFill/>
          <a:ln>
            <a:noFill/>
          </a:ln>
        </p:spPr>
        <p:txBody>
          <a:bodyPr spcFirstLastPara="1" wrap="square" lIns="0" tIns="4775" rIns="0" bIns="0" anchor="t" anchorCtr="0">
            <a:noAutofit/>
          </a:bodyPr>
          <a:lstStyle/>
          <a:p>
            <a:pPr marL="0" marR="0" lvl="0" indent="0" algn="ctr" rtl="0">
              <a:spcBef>
                <a:spcPts val="100"/>
              </a:spcBef>
              <a:spcAft>
                <a:spcPts val="0"/>
              </a:spcAft>
              <a:buNone/>
            </a:pPr>
            <a:r>
              <a:rPr lang="en-IN" sz="1400" dirty="0">
                <a:latin typeface=""/>
              </a:rPr>
              <a:t>Work with suppliers and manufacturers to ensure quality, scalability, and cost efficiency.</a:t>
            </a:r>
            <a:endParaRPr sz="1400" dirty="0">
              <a:solidFill>
                <a:schemeClr val="dk2"/>
              </a:solidFill>
              <a:latin typeface=""/>
              <a:ea typeface="Roboto Condensed Light"/>
              <a:cs typeface="Roboto Condensed Light"/>
              <a:sym typeface="Roboto Condensed Light"/>
            </a:endParaRPr>
          </a:p>
        </p:txBody>
      </p:sp>
      <p:sp>
        <p:nvSpPr>
          <p:cNvPr id="22537" name="Google Shape;589;p59">
            <a:extLst>
              <a:ext uri="{FF2B5EF4-FFF2-40B4-BE49-F238E27FC236}">
                <a16:creationId xmlns:a16="http://schemas.microsoft.com/office/drawing/2014/main" id="{F6CDEF35-A768-D86C-F57D-B19D60EE6D64}"/>
              </a:ext>
            </a:extLst>
          </p:cNvPr>
          <p:cNvSpPr txBox="1"/>
          <p:nvPr/>
        </p:nvSpPr>
        <p:spPr>
          <a:xfrm>
            <a:off x="5143281" y="3232805"/>
            <a:ext cx="1750857" cy="885454"/>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IN" sz="1400" dirty="0">
                <a:latin typeface=""/>
              </a:rPr>
              <a:t>Leverage e-commerce, retail, and logistics partners for market reach and brand visibility.</a:t>
            </a:r>
            <a:endParaRPr sz="1400" dirty="0">
              <a:solidFill>
                <a:schemeClr val="dk2"/>
              </a:solidFill>
              <a:latin typeface=""/>
              <a:ea typeface="Roboto Condensed Light"/>
              <a:cs typeface="Roboto Condensed Light"/>
              <a:sym typeface="Roboto Condensed Light"/>
            </a:endParaRPr>
          </a:p>
        </p:txBody>
      </p:sp>
      <p:sp>
        <p:nvSpPr>
          <p:cNvPr id="22538" name="Google Shape;590;p59">
            <a:extLst>
              <a:ext uri="{FF2B5EF4-FFF2-40B4-BE49-F238E27FC236}">
                <a16:creationId xmlns:a16="http://schemas.microsoft.com/office/drawing/2014/main" id="{5E926F57-1482-D667-AE42-1FEEDF28BC9E}"/>
              </a:ext>
            </a:extLst>
          </p:cNvPr>
          <p:cNvSpPr txBox="1"/>
          <p:nvPr/>
        </p:nvSpPr>
        <p:spPr>
          <a:xfrm>
            <a:off x="800618" y="3232805"/>
            <a:ext cx="1750857" cy="885454"/>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IN" sz="1400" dirty="0">
                <a:latin typeface=""/>
              </a:rPr>
              <a:t>Collaborate with IoT, AI, and app developers for seamless integration and co-development.</a:t>
            </a:r>
            <a:endParaRPr sz="1400" dirty="0">
              <a:solidFill>
                <a:schemeClr val="dk2"/>
              </a:solidFill>
              <a:latin typeface=""/>
              <a:ea typeface="Roboto Condensed Light"/>
              <a:cs typeface="Roboto Condensed Light"/>
              <a:sym typeface="Roboto Condensed Light"/>
            </a:endParaRPr>
          </a:p>
        </p:txBody>
      </p:sp>
      <p:sp>
        <p:nvSpPr>
          <p:cNvPr id="22543" name="Google Shape;561;p59">
            <a:extLst>
              <a:ext uri="{FF2B5EF4-FFF2-40B4-BE49-F238E27FC236}">
                <a16:creationId xmlns:a16="http://schemas.microsoft.com/office/drawing/2014/main" id="{AFE52543-C57F-6F71-56AB-0BDF2C9A0221}"/>
              </a:ext>
            </a:extLst>
          </p:cNvPr>
          <p:cNvSpPr/>
          <p:nvPr/>
        </p:nvSpPr>
        <p:spPr>
          <a:xfrm>
            <a:off x="11352912" y="1365731"/>
            <a:ext cx="2844552"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dirty="0"/>
          </a:p>
        </p:txBody>
      </p:sp>
      <p:sp>
        <p:nvSpPr>
          <p:cNvPr id="22544" name="Google Shape;559;p59">
            <a:extLst>
              <a:ext uri="{FF2B5EF4-FFF2-40B4-BE49-F238E27FC236}">
                <a16:creationId xmlns:a16="http://schemas.microsoft.com/office/drawing/2014/main" id="{D2E5EB3D-F792-CBC3-E2BE-AFF42FE953ED}"/>
              </a:ext>
            </a:extLst>
          </p:cNvPr>
          <p:cNvSpPr/>
          <p:nvPr/>
        </p:nvSpPr>
        <p:spPr>
          <a:xfrm>
            <a:off x="7138901" y="1365732"/>
            <a:ext cx="2844552"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22545" name="Google Shape;560;p59">
            <a:extLst>
              <a:ext uri="{FF2B5EF4-FFF2-40B4-BE49-F238E27FC236}">
                <a16:creationId xmlns:a16="http://schemas.microsoft.com/office/drawing/2014/main" id="{03EA7227-76C2-7381-02BB-AF325328E50D}"/>
              </a:ext>
            </a:extLst>
          </p:cNvPr>
          <p:cNvSpPr/>
          <p:nvPr/>
        </p:nvSpPr>
        <p:spPr>
          <a:xfrm>
            <a:off x="8998078" y="1950542"/>
            <a:ext cx="2844552" cy="4232349"/>
          </a:xfrm>
          <a:prstGeom prst="rect">
            <a:avLst/>
          </a:prstGeom>
          <a:solidFill>
            <a:schemeClr val="dk2">
              <a:alpha val="1192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a:t>         </a:t>
            </a:r>
            <a:endParaRPr dirty="0"/>
          </a:p>
        </p:txBody>
      </p:sp>
      <p:sp>
        <p:nvSpPr>
          <p:cNvPr id="22546" name="Google Shape;563;p59">
            <a:extLst>
              <a:ext uri="{FF2B5EF4-FFF2-40B4-BE49-F238E27FC236}">
                <a16:creationId xmlns:a16="http://schemas.microsoft.com/office/drawing/2014/main" id="{D5661A68-87A7-21EA-54A7-7B58D2252448}"/>
              </a:ext>
            </a:extLst>
          </p:cNvPr>
          <p:cNvSpPr txBox="1"/>
          <p:nvPr/>
        </p:nvSpPr>
        <p:spPr>
          <a:xfrm flipH="1">
            <a:off x="11548905" y="2462667"/>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2"/>
                </a:solidFill>
                <a:latin typeface="Fira Sans Extra Condensed Medium"/>
                <a:ea typeface="Fira Sans Extra Condensed Medium"/>
                <a:cs typeface="Fira Sans Extra Condensed Medium"/>
                <a:sym typeface="Fira Sans Extra Condensed Medium"/>
              </a:rPr>
              <a:t>SUSTAINABILITY</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22547" name="Google Shape;565;p59">
            <a:extLst>
              <a:ext uri="{FF2B5EF4-FFF2-40B4-BE49-F238E27FC236}">
                <a16:creationId xmlns:a16="http://schemas.microsoft.com/office/drawing/2014/main" id="{6BF15A76-AD50-D267-23D8-07729740095D}"/>
              </a:ext>
            </a:extLst>
          </p:cNvPr>
          <p:cNvCxnSpPr>
            <a:cxnSpLocks/>
          </p:cNvCxnSpPr>
          <p:nvPr/>
        </p:nvCxnSpPr>
        <p:spPr>
          <a:xfrm>
            <a:off x="11842630" y="2980691"/>
            <a:ext cx="1388581" cy="0"/>
          </a:xfrm>
          <a:prstGeom prst="straightConnector1">
            <a:avLst/>
          </a:prstGeom>
          <a:noFill/>
          <a:ln w="19050" cap="flat" cmpd="sng">
            <a:solidFill>
              <a:schemeClr val="dk2"/>
            </a:solidFill>
            <a:prstDash val="solid"/>
            <a:round/>
            <a:headEnd type="none" w="med" len="med"/>
            <a:tailEnd type="none" w="med" len="med"/>
          </a:ln>
        </p:spPr>
      </p:cxnSp>
      <p:sp>
        <p:nvSpPr>
          <p:cNvPr id="22548" name="Google Shape;566;p59">
            <a:extLst>
              <a:ext uri="{FF2B5EF4-FFF2-40B4-BE49-F238E27FC236}">
                <a16:creationId xmlns:a16="http://schemas.microsoft.com/office/drawing/2014/main" id="{EA2B3FB7-DD4D-918F-0433-4A4B6400BBB2}"/>
              </a:ext>
            </a:extLst>
          </p:cNvPr>
          <p:cNvSpPr txBox="1"/>
          <p:nvPr/>
        </p:nvSpPr>
        <p:spPr>
          <a:xfrm flipH="1">
            <a:off x="9534439" y="3222195"/>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2"/>
                </a:solidFill>
                <a:latin typeface="Fira Sans Extra Condensed Medium"/>
                <a:ea typeface="Fira Sans Extra Condensed Medium"/>
                <a:cs typeface="Fira Sans Extra Condensed Medium"/>
                <a:sym typeface="Fira Sans Extra Condensed Medium"/>
              </a:rPr>
              <a:t>RESEARCH</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22549" name="Google Shape;568;p59">
            <a:extLst>
              <a:ext uri="{FF2B5EF4-FFF2-40B4-BE49-F238E27FC236}">
                <a16:creationId xmlns:a16="http://schemas.microsoft.com/office/drawing/2014/main" id="{89905DDF-7AE8-1168-2491-8953B5B5634F}"/>
              </a:ext>
            </a:extLst>
          </p:cNvPr>
          <p:cNvCxnSpPr>
            <a:cxnSpLocks/>
          </p:cNvCxnSpPr>
          <p:nvPr/>
        </p:nvCxnSpPr>
        <p:spPr>
          <a:xfrm>
            <a:off x="9713743" y="3832001"/>
            <a:ext cx="1388581" cy="0"/>
          </a:xfrm>
          <a:prstGeom prst="straightConnector1">
            <a:avLst/>
          </a:prstGeom>
          <a:noFill/>
          <a:ln w="19050" cap="flat" cmpd="sng">
            <a:solidFill>
              <a:schemeClr val="dk2"/>
            </a:solidFill>
            <a:prstDash val="solid"/>
            <a:round/>
            <a:headEnd type="none" w="med" len="med"/>
            <a:tailEnd type="none" w="med" len="med"/>
          </a:ln>
        </p:spPr>
      </p:cxnSp>
      <p:sp>
        <p:nvSpPr>
          <p:cNvPr id="22550" name="Google Shape;569;p59">
            <a:extLst>
              <a:ext uri="{FF2B5EF4-FFF2-40B4-BE49-F238E27FC236}">
                <a16:creationId xmlns:a16="http://schemas.microsoft.com/office/drawing/2014/main" id="{5972571F-26FA-AF8B-64C9-83C3480DA029}"/>
              </a:ext>
            </a:extLst>
          </p:cNvPr>
          <p:cNvSpPr txBox="1"/>
          <p:nvPr/>
        </p:nvSpPr>
        <p:spPr>
          <a:xfrm flipH="1">
            <a:off x="7337386" y="2556912"/>
            <a:ext cx="1953456" cy="56378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2"/>
                </a:solidFill>
                <a:latin typeface="Fira Sans Extra Condensed Medium"/>
                <a:ea typeface="Fira Sans Extra Condensed Medium"/>
                <a:cs typeface="Fira Sans Extra Condensed Medium"/>
                <a:sym typeface="Fira Sans Extra Condensed Medium"/>
              </a:rPr>
              <a:t>CONTENT &amp; EDUCATION</a:t>
            </a:r>
            <a:endParaRPr dirty="0">
              <a:solidFill>
                <a:schemeClr val="dk2"/>
              </a:solidFill>
              <a:latin typeface="Fira Sans Extra Condensed Medium"/>
              <a:ea typeface="Fira Sans Extra Condensed Medium"/>
              <a:cs typeface="Fira Sans Extra Condensed Medium"/>
              <a:sym typeface="Fira Sans Extra Condensed Medium"/>
            </a:endParaRPr>
          </a:p>
        </p:txBody>
      </p:sp>
      <p:cxnSp>
        <p:nvCxnSpPr>
          <p:cNvPr id="22551" name="Google Shape;571;p59">
            <a:extLst>
              <a:ext uri="{FF2B5EF4-FFF2-40B4-BE49-F238E27FC236}">
                <a16:creationId xmlns:a16="http://schemas.microsoft.com/office/drawing/2014/main" id="{4466169A-3873-A318-CBAC-1C44DA0A0175}"/>
              </a:ext>
            </a:extLst>
          </p:cNvPr>
          <p:cNvCxnSpPr>
            <a:cxnSpLocks/>
          </p:cNvCxnSpPr>
          <p:nvPr/>
        </p:nvCxnSpPr>
        <p:spPr>
          <a:xfrm>
            <a:off x="7628619" y="3071690"/>
            <a:ext cx="1388581" cy="0"/>
          </a:xfrm>
          <a:prstGeom prst="straightConnector1">
            <a:avLst/>
          </a:prstGeom>
          <a:noFill/>
          <a:ln w="19050" cap="flat" cmpd="sng">
            <a:solidFill>
              <a:schemeClr val="dk2"/>
            </a:solidFill>
            <a:prstDash val="solid"/>
            <a:round/>
            <a:headEnd type="none" w="med" len="med"/>
            <a:tailEnd type="none" w="med" len="med"/>
          </a:ln>
        </p:spPr>
      </p:cxnSp>
      <p:grpSp>
        <p:nvGrpSpPr>
          <p:cNvPr id="22552" name="Google Shape;572;p59">
            <a:extLst>
              <a:ext uri="{FF2B5EF4-FFF2-40B4-BE49-F238E27FC236}">
                <a16:creationId xmlns:a16="http://schemas.microsoft.com/office/drawing/2014/main" id="{74B2AF8E-59E9-290F-9787-6A6272430DFE}"/>
              </a:ext>
            </a:extLst>
          </p:cNvPr>
          <p:cNvGrpSpPr/>
          <p:nvPr/>
        </p:nvGrpSpPr>
        <p:grpSpPr>
          <a:xfrm>
            <a:off x="12284793" y="1952968"/>
            <a:ext cx="422850" cy="487549"/>
            <a:chOff x="-57950750" y="2296300"/>
            <a:chExt cx="279625" cy="316650"/>
          </a:xfrm>
        </p:grpSpPr>
        <p:sp>
          <p:nvSpPr>
            <p:cNvPr id="22553" name="Google Shape;573;p59">
              <a:extLst>
                <a:ext uri="{FF2B5EF4-FFF2-40B4-BE49-F238E27FC236}">
                  <a16:creationId xmlns:a16="http://schemas.microsoft.com/office/drawing/2014/main" id="{A11BB6D6-7F4D-E8FF-013C-9362F936B62D}"/>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4" name="Google Shape;574;p59">
              <a:extLst>
                <a:ext uri="{FF2B5EF4-FFF2-40B4-BE49-F238E27FC236}">
                  <a16:creationId xmlns:a16="http://schemas.microsoft.com/office/drawing/2014/main" id="{41D9054C-1250-7FA3-3077-4D72DB35BCDC}"/>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5" name="Google Shape;575;p59">
              <a:extLst>
                <a:ext uri="{FF2B5EF4-FFF2-40B4-BE49-F238E27FC236}">
                  <a16:creationId xmlns:a16="http://schemas.microsoft.com/office/drawing/2014/main" id="{BBB84E02-E62B-A312-56B4-75640E5216CC}"/>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6" name="Google Shape;576;p59">
              <a:extLst>
                <a:ext uri="{FF2B5EF4-FFF2-40B4-BE49-F238E27FC236}">
                  <a16:creationId xmlns:a16="http://schemas.microsoft.com/office/drawing/2014/main" id="{A437AB30-6AD8-4C83-D9BA-FD6DF0B939AF}"/>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7" name="Google Shape;577;p59">
            <a:extLst>
              <a:ext uri="{FF2B5EF4-FFF2-40B4-BE49-F238E27FC236}">
                <a16:creationId xmlns:a16="http://schemas.microsoft.com/office/drawing/2014/main" id="{990E6823-04BB-DD04-DF4D-5E4D9C046CA5}"/>
              </a:ext>
            </a:extLst>
          </p:cNvPr>
          <p:cNvGrpSpPr/>
          <p:nvPr/>
        </p:nvGrpSpPr>
        <p:grpSpPr>
          <a:xfrm>
            <a:off x="7964361" y="1950542"/>
            <a:ext cx="482431" cy="489975"/>
            <a:chOff x="-57578225" y="1904075"/>
            <a:chExt cx="319025" cy="318225"/>
          </a:xfrm>
        </p:grpSpPr>
        <p:sp>
          <p:nvSpPr>
            <p:cNvPr id="22558" name="Google Shape;578;p59">
              <a:extLst>
                <a:ext uri="{FF2B5EF4-FFF2-40B4-BE49-F238E27FC236}">
                  <a16:creationId xmlns:a16="http://schemas.microsoft.com/office/drawing/2014/main" id="{249B0FA0-F655-DF68-FF29-24B4A7515E84}"/>
                </a:ext>
              </a:extLst>
            </p:cNvPr>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9" name="Google Shape;579;p59">
              <a:extLst>
                <a:ext uri="{FF2B5EF4-FFF2-40B4-BE49-F238E27FC236}">
                  <a16:creationId xmlns:a16="http://schemas.microsoft.com/office/drawing/2014/main" id="{FCA2F8B6-22BC-9D81-562E-84DB211569EB}"/>
                </a:ext>
              </a:extLst>
            </p:cNvPr>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0" name="Google Shape;580;p59">
              <a:extLst>
                <a:ext uri="{FF2B5EF4-FFF2-40B4-BE49-F238E27FC236}">
                  <a16:creationId xmlns:a16="http://schemas.microsoft.com/office/drawing/2014/main" id="{2FEE35FE-0170-E4D2-1C55-B3534027D700}"/>
                </a:ext>
              </a:extLst>
            </p:cNvPr>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1" name="Google Shape;581;p59">
              <a:extLst>
                <a:ext uri="{FF2B5EF4-FFF2-40B4-BE49-F238E27FC236}">
                  <a16:creationId xmlns:a16="http://schemas.microsoft.com/office/drawing/2014/main" id="{0223DBC5-21C9-CE98-9019-3C407E9D4CF1}"/>
                </a:ext>
              </a:extLst>
            </p:cNvPr>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2" name="Google Shape;582;p59">
            <a:extLst>
              <a:ext uri="{FF2B5EF4-FFF2-40B4-BE49-F238E27FC236}">
                <a16:creationId xmlns:a16="http://schemas.microsoft.com/office/drawing/2014/main" id="{6F380231-3649-718C-083C-7FC612E54541}"/>
              </a:ext>
            </a:extLst>
          </p:cNvPr>
          <p:cNvGrpSpPr/>
          <p:nvPr/>
        </p:nvGrpSpPr>
        <p:grpSpPr>
          <a:xfrm>
            <a:off x="10169825" y="2589105"/>
            <a:ext cx="481220" cy="487549"/>
            <a:chOff x="-55225575" y="1903275"/>
            <a:chExt cx="318225" cy="316650"/>
          </a:xfrm>
        </p:grpSpPr>
        <p:sp>
          <p:nvSpPr>
            <p:cNvPr id="22563" name="Google Shape;583;p59">
              <a:extLst>
                <a:ext uri="{FF2B5EF4-FFF2-40B4-BE49-F238E27FC236}">
                  <a16:creationId xmlns:a16="http://schemas.microsoft.com/office/drawing/2014/main" id="{8890FF52-192C-1DB9-A2E4-8B38B8F3A3E5}"/>
                </a:ext>
              </a:extLst>
            </p:cNvPr>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4" name="Google Shape;584;p59">
              <a:extLst>
                <a:ext uri="{FF2B5EF4-FFF2-40B4-BE49-F238E27FC236}">
                  <a16:creationId xmlns:a16="http://schemas.microsoft.com/office/drawing/2014/main" id="{69286C46-0DF4-C222-04CC-50B1E54A0601}"/>
                </a:ext>
              </a:extLst>
            </p:cNvPr>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5" name="Google Shape;585;p59">
              <a:extLst>
                <a:ext uri="{FF2B5EF4-FFF2-40B4-BE49-F238E27FC236}">
                  <a16:creationId xmlns:a16="http://schemas.microsoft.com/office/drawing/2014/main" id="{9056984F-1CB8-E254-CBE1-2C88E260506C}"/>
                </a:ext>
              </a:extLst>
            </p:cNvPr>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6" name="Google Shape;586;p59">
              <a:extLst>
                <a:ext uri="{FF2B5EF4-FFF2-40B4-BE49-F238E27FC236}">
                  <a16:creationId xmlns:a16="http://schemas.microsoft.com/office/drawing/2014/main" id="{19DD5B82-2960-4FE6-A544-E5814080F325}"/>
                </a:ext>
              </a:extLst>
            </p:cNvPr>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7" name="Google Shape;587;p59">
              <a:extLst>
                <a:ext uri="{FF2B5EF4-FFF2-40B4-BE49-F238E27FC236}">
                  <a16:creationId xmlns:a16="http://schemas.microsoft.com/office/drawing/2014/main" id="{D5DE3F65-AEC9-015E-FCDE-AD59BA59AB24}"/>
                </a:ext>
              </a:extLst>
            </p:cNvPr>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8" name="Google Shape;588;p59">
            <a:extLst>
              <a:ext uri="{FF2B5EF4-FFF2-40B4-BE49-F238E27FC236}">
                <a16:creationId xmlns:a16="http://schemas.microsoft.com/office/drawing/2014/main" id="{D0FA61CA-A4F3-1FBF-77B3-41EDEF891759}"/>
              </a:ext>
            </a:extLst>
          </p:cNvPr>
          <p:cNvSpPr txBox="1"/>
          <p:nvPr/>
        </p:nvSpPr>
        <p:spPr>
          <a:xfrm>
            <a:off x="9556983" y="4033279"/>
            <a:ext cx="1750857" cy="957567"/>
          </a:xfrm>
          <a:prstGeom prst="rect">
            <a:avLst/>
          </a:prstGeom>
          <a:noFill/>
          <a:ln>
            <a:noFill/>
          </a:ln>
        </p:spPr>
        <p:txBody>
          <a:bodyPr spcFirstLastPara="1" wrap="square" lIns="0" tIns="4775" rIns="0" bIns="0" anchor="t" anchorCtr="0">
            <a:noAutofit/>
          </a:bodyPr>
          <a:lstStyle/>
          <a:p>
            <a:pPr marL="0" marR="0" lvl="0" indent="0" algn="ctr" rtl="0">
              <a:spcBef>
                <a:spcPts val="100"/>
              </a:spcBef>
              <a:spcAft>
                <a:spcPts val="0"/>
              </a:spcAft>
              <a:buNone/>
            </a:pPr>
            <a:r>
              <a:rPr lang="en-IN" sz="1400" dirty="0">
                <a:latin typeface=""/>
              </a:rPr>
              <a:t>Partner with universities and R&amp;D institutions to drive innovation and validation.</a:t>
            </a:r>
            <a:br>
              <a:rPr lang="es" sz="1400" dirty="0">
                <a:solidFill>
                  <a:schemeClr val="dk2"/>
                </a:solidFill>
                <a:latin typeface=""/>
                <a:ea typeface="Roboto Condensed Light"/>
                <a:cs typeface="Roboto Condensed Light"/>
                <a:sym typeface="Roboto Condensed Light"/>
              </a:rPr>
            </a:br>
            <a:endParaRPr sz="1400" dirty="0">
              <a:solidFill>
                <a:schemeClr val="dk2"/>
              </a:solidFill>
              <a:latin typeface=""/>
              <a:ea typeface="Roboto Condensed Light"/>
              <a:cs typeface="Roboto Condensed Light"/>
              <a:sym typeface="Roboto Condensed Light"/>
            </a:endParaRPr>
          </a:p>
        </p:txBody>
      </p:sp>
      <p:sp>
        <p:nvSpPr>
          <p:cNvPr id="22569" name="Google Shape;589;p59">
            <a:extLst>
              <a:ext uri="{FF2B5EF4-FFF2-40B4-BE49-F238E27FC236}">
                <a16:creationId xmlns:a16="http://schemas.microsoft.com/office/drawing/2014/main" id="{205229A1-A0C2-DB76-2C15-BBEAAE3F8B61}"/>
              </a:ext>
            </a:extLst>
          </p:cNvPr>
          <p:cNvSpPr txBox="1"/>
          <p:nvPr/>
        </p:nvSpPr>
        <p:spPr>
          <a:xfrm>
            <a:off x="11864431" y="3235917"/>
            <a:ext cx="1750857" cy="885454"/>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IN" sz="1400" dirty="0">
                <a:latin typeface=""/>
              </a:rPr>
              <a:t>Align with environmental groups and nonprofits for ESG goals and community impact.</a:t>
            </a:r>
            <a:endParaRPr sz="1400" dirty="0">
              <a:solidFill>
                <a:schemeClr val="dk2"/>
              </a:solidFill>
              <a:latin typeface=""/>
              <a:ea typeface="Roboto Condensed Light"/>
              <a:cs typeface="Roboto Condensed Light"/>
              <a:sym typeface="Roboto Condensed Light"/>
            </a:endParaRPr>
          </a:p>
        </p:txBody>
      </p:sp>
      <p:sp>
        <p:nvSpPr>
          <p:cNvPr id="22570" name="Google Shape;590;p59">
            <a:extLst>
              <a:ext uri="{FF2B5EF4-FFF2-40B4-BE49-F238E27FC236}">
                <a16:creationId xmlns:a16="http://schemas.microsoft.com/office/drawing/2014/main" id="{E8C174BA-4496-F279-A439-3290FE65C532}"/>
              </a:ext>
            </a:extLst>
          </p:cNvPr>
          <p:cNvSpPr txBox="1"/>
          <p:nvPr/>
        </p:nvSpPr>
        <p:spPr>
          <a:xfrm>
            <a:off x="7521768" y="3235917"/>
            <a:ext cx="1750857" cy="885454"/>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en-IN" sz="1400" dirty="0">
                <a:latin typeface=""/>
              </a:rPr>
              <a:t>Engage influencers, educators, and media for credibility, awareness, and knowledge sharing.</a:t>
            </a:r>
            <a:endParaRPr sz="1400" dirty="0">
              <a:solidFill>
                <a:schemeClr val="dk2"/>
              </a:solidFill>
              <a:latin typeface=""/>
              <a:ea typeface="Roboto Condensed Light"/>
              <a:cs typeface="Roboto Condensed Light"/>
              <a:sym typeface="Roboto Condensed Light"/>
            </a:endParaRPr>
          </a:p>
        </p:txBody>
      </p:sp>
      <p:grpSp>
        <p:nvGrpSpPr>
          <p:cNvPr id="22571" name="Google Shape;5591;p78">
            <a:extLst>
              <a:ext uri="{FF2B5EF4-FFF2-40B4-BE49-F238E27FC236}">
                <a16:creationId xmlns:a16="http://schemas.microsoft.com/office/drawing/2014/main" id="{A6178AE0-498F-532D-6BC7-8759BF692F1C}"/>
              </a:ext>
            </a:extLst>
          </p:cNvPr>
          <p:cNvGrpSpPr/>
          <p:nvPr/>
        </p:nvGrpSpPr>
        <p:grpSpPr>
          <a:xfrm>
            <a:off x="1158056" y="2002085"/>
            <a:ext cx="499919" cy="473212"/>
            <a:chOff x="-56766175" y="3198925"/>
            <a:chExt cx="279625" cy="319000"/>
          </a:xfrm>
          <a:solidFill>
            <a:schemeClr val="tx1"/>
          </a:solidFill>
        </p:grpSpPr>
        <p:sp>
          <p:nvSpPr>
            <p:cNvPr id="22572" name="Google Shape;5592;p78">
              <a:extLst>
                <a:ext uri="{FF2B5EF4-FFF2-40B4-BE49-F238E27FC236}">
                  <a16:creationId xmlns:a16="http://schemas.microsoft.com/office/drawing/2014/main" id="{72946C28-A8F3-5014-7939-1564A7477989}"/>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3" name="Google Shape;5593;p78">
              <a:extLst>
                <a:ext uri="{FF2B5EF4-FFF2-40B4-BE49-F238E27FC236}">
                  <a16:creationId xmlns:a16="http://schemas.microsoft.com/office/drawing/2014/main" id="{06CC3ACF-73E9-D1DF-16E2-528197399A29}"/>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4" name="Google Shape;5594;p78">
              <a:extLst>
                <a:ext uri="{FF2B5EF4-FFF2-40B4-BE49-F238E27FC236}">
                  <a16:creationId xmlns:a16="http://schemas.microsoft.com/office/drawing/2014/main" id="{60A7E3E7-1357-D398-72D4-D404FCF19C3D}"/>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5" name="Google Shape;5595;p78">
              <a:extLst>
                <a:ext uri="{FF2B5EF4-FFF2-40B4-BE49-F238E27FC236}">
                  <a16:creationId xmlns:a16="http://schemas.microsoft.com/office/drawing/2014/main" id="{4FE9A586-23EF-387A-F40C-746E855FEF38}"/>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6" name="Google Shape;5596;p78">
              <a:extLst>
                <a:ext uri="{FF2B5EF4-FFF2-40B4-BE49-F238E27FC236}">
                  <a16:creationId xmlns:a16="http://schemas.microsoft.com/office/drawing/2014/main" id="{53279E2B-C8CB-42AB-D875-B874FB746CCE}"/>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7" name="Google Shape;5597;p78">
              <a:extLst>
                <a:ext uri="{FF2B5EF4-FFF2-40B4-BE49-F238E27FC236}">
                  <a16:creationId xmlns:a16="http://schemas.microsoft.com/office/drawing/2014/main" id="{41097CA5-2102-D6B2-277E-242686FDCD07}"/>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8" name="Google Shape;5598;p78">
              <a:extLst>
                <a:ext uri="{FF2B5EF4-FFF2-40B4-BE49-F238E27FC236}">
                  <a16:creationId xmlns:a16="http://schemas.microsoft.com/office/drawing/2014/main" id="{C5BC64E0-63D6-1A00-74FB-8B222A740E2E}"/>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80" name="TextBox 22579">
            <a:extLst>
              <a:ext uri="{FF2B5EF4-FFF2-40B4-BE49-F238E27FC236}">
                <a16:creationId xmlns:a16="http://schemas.microsoft.com/office/drawing/2014/main" id="{42759C7E-8084-406D-3689-5E3A7F79A94B}"/>
              </a:ext>
            </a:extLst>
          </p:cNvPr>
          <p:cNvSpPr txBox="1"/>
          <p:nvPr/>
        </p:nvSpPr>
        <p:spPr>
          <a:xfrm>
            <a:off x="504270" y="6729109"/>
            <a:ext cx="7324530" cy="1200329"/>
          </a:xfrm>
          <a:prstGeom prst="rect">
            <a:avLst/>
          </a:prstGeom>
          <a:noFill/>
        </p:spPr>
        <p:txBody>
          <a:bodyPr wrap="square">
            <a:spAutoFit/>
          </a:bodyPr>
          <a:lstStyle/>
          <a:p>
            <a:r>
              <a:rPr lang="en-IN" b="1" dirty="0">
                <a:latin typeface=""/>
              </a:rPr>
              <a:t>Partnership Approach:</a:t>
            </a:r>
            <a:endParaRPr lang="en-IN" dirty="0">
              <a:latin typeface=""/>
            </a:endParaRPr>
          </a:p>
          <a:p>
            <a:pPr>
              <a:buFont typeface="Arial" panose="020B0604020202020204" pitchFamily="34" charset="0"/>
              <a:buChar char="•"/>
            </a:pPr>
            <a:r>
              <a:rPr lang="en-IN" dirty="0">
                <a:latin typeface=""/>
              </a:rPr>
              <a:t>Shared success metrics</a:t>
            </a:r>
          </a:p>
          <a:p>
            <a:pPr>
              <a:buFont typeface="Arial" panose="020B0604020202020204" pitchFamily="34" charset="0"/>
              <a:buChar char="•"/>
            </a:pPr>
            <a:r>
              <a:rPr lang="en-IN" dirty="0">
                <a:latin typeface=""/>
              </a:rPr>
              <a:t>Strategic communication</a:t>
            </a:r>
          </a:p>
          <a:p>
            <a:pPr>
              <a:buFont typeface="Arial" panose="020B0604020202020204" pitchFamily="34" charset="0"/>
              <a:buChar char="•"/>
            </a:pPr>
            <a:endParaRPr lang="en-IN" dirty="0">
              <a:latin typeface=""/>
            </a:endParaRPr>
          </a:p>
        </p:txBody>
      </p:sp>
      <p:sp>
        <p:nvSpPr>
          <p:cNvPr id="22582" name="TextBox 22581">
            <a:extLst>
              <a:ext uri="{FF2B5EF4-FFF2-40B4-BE49-F238E27FC236}">
                <a16:creationId xmlns:a16="http://schemas.microsoft.com/office/drawing/2014/main" id="{D1B6B59A-E287-50E3-D263-B030E91F2E36}"/>
              </a:ext>
            </a:extLst>
          </p:cNvPr>
          <p:cNvSpPr txBox="1"/>
          <p:nvPr/>
        </p:nvSpPr>
        <p:spPr>
          <a:xfrm>
            <a:off x="4115340" y="6734376"/>
            <a:ext cx="7324530" cy="923330"/>
          </a:xfrm>
          <a:prstGeom prst="rect">
            <a:avLst/>
          </a:prstGeom>
          <a:noFill/>
        </p:spPr>
        <p:txBody>
          <a:bodyPr wrap="square">
            <a:spAutoFit/>
          </a:bodyPr>
          <a:lstStyle/>
          <a:p>
            <a:pPr>
              <a:buFont typeface="Arial" panose="020B0604020202020204" pitchFamily="34" charset="0"/>
              <a:buChar char="•"/>
            </a:pPr>
            <a:r>
              <a:rPr lang="en-IN" dirty="0">
                <a:latin typeface=""/>
              </a:rPr>
              <a:t>Recognition programs</a:t>
            </a:r>
          </a:p>
          <a:p>
            <a:pPr>
              <a:buFont typeface="Arial" panose="020B0604020202020204" pitchFamily="34" charset="0"/>
              <a:buChar char="•"/>
            </a:pPr>
            <a:r>
              <a:rPr lang="en-IN" dirty="0">
                <a:latin typeface=""/>
              </a:rPr>
              <a:t>Innovation collaboration</a:t>
            </a:r>
          </a:p>
          <a:p>
            <a:pPr>
              <a:buFont typeface="Arial" panose="020B0604020202020204" pitchFamily="34" charset="0"/>
              <a:buChar char="•"/>
            </a:pPr>
            <a:r>
              <a:rPr lang="en-IN" dirty="0">
                <a:latin typeface=""/>
              </a:rPr>
              <a:t>Long-term commitment</a:t>
            </a:r>
            <a:endParaRPr lang="en-US" dirty="0">
              <a:latin typeface=""/>
            </a:endParaRPr>
          </a:p>
        </p:txBody>
      </p:sp>
    </p:spTree>
    <p:extLst>
      <p:ext uri="{BB962C8B-B14F-4D97-AF65-F5344CB8AC3E}">
        <p14:creationId xmlns:p14="http://schemas.microsoft.com/office/powerpoint/2010/main" val="338217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EF681-02E0-424D-D975-BAA93FAA69EB}"/>
              </a:ext>
            </a:extLst>
          </p:cNvPr>
          <p:cNvPicPr>
            <a:picLocks noChangeAspect="1"/>
          </p:cNvPicPr>
          <p:nvPr/>
        </p:nvPicPr>
        <p:blipFill>
          <a:blip r:embed="rId2"/>
          <a:stretch>
            <a:fillRect/>
          </a:stretch>
        </p:blipFill>
        <p:spPr>
          <a:xfrm>
            <a:off x="0" y="3032585"/>
            <a:ext cx="14630400" cy="5002059"/>
          </a:xfrm>
          <a:prstGeom prst="rect">
            <a:avLst/>
          </a:prstGeom>
        </p:spPr>
      </p:pic>
      <p:sp>
        <p:nvSpPr>
          <p:cNvPr id="3" name="Rectangle 2">
            <a:extLst>
              <a:ext uri="{FF2B5EF4-FFF2-40B4-BE49-F238E27FC236}">
                <a16:creationId xmlns:a16="http://schemas.microsoft.com/office/drawing/2014/main" id="{215CFAFA-DF5C-B250-4064-08E5A354A8C7}"/>
              </a:ext>
            </a:extLst>
          </p:cNvPr>
          <p:cNvSpPr/>
          <p:nvPr/>
        </p:nvSpPr>
        <p:spPr>
          <a:xfrm>
            <a:off x="0" y="8015984"/>
            <a:ext cx="14630400" cy="223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9E87BC-A54D-EB04-9398-FD627394785B}"/>
              </a:ext>
            </a:extLst>
          </p:cNvPr>
          <p:cNvSpPr txBox="1"/>
          <p:nvPr/>
        </p:nvSpPr>
        <p:spPr>
          <a:xfrm>
            <a:off x="3652935" y="400230"/>
            <a:ext cx="7324530" cy="810478"/>
          </a:xfrm>
          <a:prstGeom prst="rect">
            <a:avLst/>
          </a:prstGeom>
          <a:noFill/>
        </p:spPr>
        <p:txBody>
          <a:bodyPr wrap="square">
            <a:spAutoFit/>
          </a:bodyPr>
          <a:lstStyle/>
          <a:p>
            <a:pPr marL="0" indent="0" algn="ctr">
              <a:lnSpc>
                <a:spcPts val="5550"/>
              </a:lnSpc>
              <a:buNone/>
            </a:pPr>
            <a:r>
              <a:rPr lang="en-US" sz="5000" dirty="0"/>
              <a:t>Mission &amp; </a:t>
            </a:r>
            <a:r>
              <a:rPr lang="en-US" sz="5000" dirty="0">
                <a:solidFill>
                  <a:schemeClr val="accent6">
                    <a:lumMod val="75000"/>
                  </a:schemeClr>
                </a:solidFill>
              </a:rPr>
              <a:t>Vision</a:t>
            </a:r>
          </a:p>
        </p:txBody>
      </p:sp>
      <p:sp>
        <p:nvSpPr>
          <p:cNvPr id="7" name="Text 1">
            <a:extLst>
              <a:ext uri="{FF2B5EF4-FFF2-40B4-BE49-F238E27FC236}">
                <a16:creationId xmlns:a16="http://schemas.microsoft.com/office/drawing/2014/main" id="{69875D2B-FDEE-5D9D-52B7-E2A3CB8D825B}"/>
              </a:ext>
            </a:extLst>
          </p:cNvPr>
          <p:cNvSpPr/>
          <p:nvPr/>
        </p:nvSpPr>
        <p:spPr>
          <a:xfrm>
            <a:off x="719830" y="1255720"/>
            <a:ext cx="13761280" cy="290322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Welcome to HydroPod, where we're not just growing plants, we're cultivating a future of sustainable, accessible, and personalized agriculture. </a:t>
            </a:r>
          </a:p>
          <a:p>
            <a:pPr marL="0" indent="0" algn="l">
              <a:lnSpc>
                <a:spcPts val="2850"/>
              </a:lnSpc>
              <a:buNone/>
            </a:pPr>
            <a:r>
              <a:rPr lang="en-US" sz="1750" b="1" dirty="0">
                <a:solidFill>
                  <a:srgbClr val="1D4F10"/>
                </a:solidFill>
                <a:latin typeface="Lora" pitchFamily="34" charset="0"/>
                <a:ea typeface="Lora" pitchFamily="34" charset="-122"/>
                <a:cs typeface="Lora" pitchFamily="34" charset="-120"/>
              </a:rPr>
              <a:t>Vision </a:t>
            </a:r>
            <a:r>
              <a:rPr lang="en-US" sz="1750" b="1" dirty="0">
                <a:solidFill>
                  <a:srgbClr val="2C2821"/>
                </a:solidFill>
                <a:latin typeface="Lora" pitchFamily="34" charset="0"/>
                <a:ea typeface="Lora" pitchFamily="34" charset="-122"/>
                <a:cs typeface="Lora" pitchFamily="34" charset="-120"/>
              </a:rPr>
              <a:t>-</a:t>
            </a:r>
            <a:r>
              <a:rPr lang="en-IN" sz="1600" dirty="0"/>
              <a:t>"</a:t>
            </a:r>
            <a:r>
              <a:rPr lang="en-IN" sz="1600" dirty="0">
                <a:solidFill>
                  <a:srgbClr val="2C2821"/>
                </a:solidFill>
                <a:latin typeface="Lora" pitchFamily="34" charset="0"/>
              </a:rPr>
              <a:t>Empowering every home with sustainable, smart, and efficient agriculture—reshaping the future of home farming, one pod at a time.”</a:t>
            </a:r>
          </a:p>
          <a:p>
            <a:pPr marL="0" indent="0" algn="l">
              <a:lnSpc>
                <a:spcPts val="2850"/>
              </a:lnSpc>
              <a:buNone/>
            </a:pPr>
            <a:r>
              <a:rPr lang="en-US" b="1" dirty="0">
                <a:solidFill>
                  <a:srgbClr val="1D4F10"/>
                </a:solidFill>
                <a:latin typeface="Lora" pitchFamily="34" charset="0"/>
              </a:rPr>
              <a:t>Mission -</a:t>
            </a:r>
            <a:r>
              <a:rPr lang="en-IN" dirty="0"/>
              <a:t> "</a:t>
            </a:r>
            <a:r>
              <a:rPr lang="en-IN" sz="1750" dirty="0">
                <a:solidFill>
                  <a:srgbClr val="2C2821"/>
                </a:solidFill>
                <a:latin typeface="Lora" pitchFamily="34" charset="0"/>
              </a:rPr>
              <a:t>T</a:t>
            </a:r>
            <a:r>
              <a:rPr lang="en-IN" sz="1600" dirty="0">
                <a:solidFill>
                  <a:srgbClr val="2C2821"/>
                </a:solidFill>
                <a:latin typeface="Lora" pitchFamily="34" charset="0"/>
              </a:rPr>
              <a:t>o revolutionize home agriculture by providing innovative, affordable, and technology-driven hydroponic solutions that enable individuals to grow fresh, nutritious produce effortlessly while promoting sustainability and self-sufficiency."</a:t>
            </a:r>
            <a:endParaRPr lang="en-US" sz="1600" dirty="0">
              <a:solidFill>
                <a:srgbClr val="2C2821"/>
              </a:solidFill>
              <a:latin typeface="Lora" pitchFamily="34" charset="0"/>
            </a:endParaRPr>
          </a:p>
        </p:txBody>
      </p:sp>
    </p:spTree>
    <p:extLst>
      <p:ext uri="{BB962C8B-B14F-4D97-AF65-F5344CB8AC3E}">
        <p14:creationId xmlns:p14="http://schemas.microsoft.com/office/powerpoint/2010/main" val="141144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669C6-6792-A932-41A6-99DF03990607}"/>
              </a:ext>
            </a:extLst>
          </p:cNvPr>
          <p:cNvPicPr>
            <a:picLocks noChangeAspect="1"/>
          </p:cNvPicPr>
          <p:nvPr/>
        </p:nvPicPr>
        <p:blipFill>
          <a:blip r:embed="rId2"/>
          <a:stretch>
            <a:fillRect/>
          </a:stretch>
        </p:blipFill>
        <p:spPr>
          <a:xfrm>
            <a:off x="-213204" y="-122830"/>
            <a:ext cx="14891760" cy="8063129"/>
          </a:xfrm>
          <a:prstGeom prst="rect">
            <a:avLst/>
          </a:prstGeom>
        </p:spPr>
      </p:pic>
      <p:sp>
        <p:nvSpPr>
          <p:cNvPr id="3" name="Rectangle 2">
            <a:extLst>
              <a:ext uri="{FF2B5EF4-FFF2-40B4-BE49-F238E27FC236}">
                <a16:creationId xmlns:a16="http://schemas.microsoft.com/office/drawing/2014/main" id="{1B3BDFA4-6318-04E8-CBC7-8E17BAEE3BD2}"/>
              </a:ext>
            </a:extLst>
          </p:cNvPr>
          <p:cNvSpPr/>
          <p:nvPr/>
        </p:nvSpPr>
        <p:spPr>
          <a:xfrm>
            <a:off x="4899546" y="1018766"/>
            <a:ext cx="4831308" cy="996287"/>
          </a:xfrm>
          <a:prstGeom prst="rect">
            <a:avLst/>
          </a:prstGeom>
          <a:solidFill>
            <a:srgbClr val="15360D"/>
          </a:solidFill>
          <a:ln>
            <a:solidFill>
              <a:srgbClr val="1536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KEY </a:t>
            </a:r>
            <a:r>
              <a:rPr lang="en-US" sz="4800" dirty="0">
                <a:solidFill>
                  <a:schemeClr val="accent6"/>
                </a:solidFill>
              </a:rPr>
              <a:t>RESOURCES</a:t>
            </a:r>
          </a:p>
        </p:txBody>
      </p:sp>
      <p:sp>
        <p:nvSpPr>
          <p:cNvPr id="4" name="Rectangle 3">
            <a:extLst>
              <a:ext uri="{FF2B5EF4-FFF2-40B4-BE49-F238E27FC236}">
                <a16:creationId xmlns:a16="http://schemas.microsoft.com/office/drawing/2014/main" id="{460BFCE3-1E0C-E612-F5D2-DF335F231C10}"/>
              </a:ext>
            </a:extLst>
          </p:cNvPr>
          <p:cNvSpPr/>
          <p:nvPr/>
        </p:nvSpPr>
        <p:spPr>
          <a:xfrm>
            <a:off x="903026" y="5611503"/>
            <a:ext cx="12676496" cy="2235959"/>
          </a:xfrm>
          <a:prstGeom prst="rect">
            <a:avLst/>
          </a:prstGeom>
          <a:solidFill>
            <a:srgbClr val="15360D"/>
          </a:solidFill>
          <a:ln>
            <a:solidFill>
              <a:srgbClr val="1536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A66EAB53-706C-2C1E-3816-1AAADB99F279}"/>
              </a:ext>
            </a:extLst>
          </p:cNvPr>
          <p:cNvSpPr txBox="1"/>
          <p:nvPr/>
        </p:nvSpPr>
        <p:spPr>
          <a:xfrm>
            <a:off x="831714" y="4778568"/>
            <a:ext cx="3319969" cy="461665"/>
          </a:xfrm>
          <a:prstGeom prst="rect">
            <a:avLst/>
          </a:prstGeom>
          <a:noFill/>
        </p:spPr>
        <p:txBody>
          <a:bodyPr wrap="square" rtlCol="0">
            <a:spAutoFit/>
          </a:bodyPr>
          <a:lstStyle/>
          <a:p>
            <a:pPr algn="ctr"/>
            <a:r>
              <a:rPr lang="en-US" sz="2400" b="1" dirty="0">
                <a:solidFill>
                  <a:schemeClr val="bg1"/>
                </a:solidFill>
              </a:rPr>
              <a:t>   Physical Resources</a:t>
            </a:r>
          </a:p>
        </p:txBody>
      </p:sp>
      <p:sp>
        <p:nvSpPr>
          <p:cNvPr id="6" name="TextBox 5">
            <a:extLst>
              <a:ext uri="{FF2B5EF4-FFF2-40B4-BE49-F238E27FC236}">
                <a16:creationId xmlns:a16="http://schemas.microsoft.com/office/drawing/2014/main" id="{E99D1B44-A62B-781F-0402-81EE639BA408}"/>
              </a:ext>
            </a:extLst>
          </p:cNvPr>
          <p:cNvSpPr txBox="1"/>
          <p:nvPr/>
        </p:nvSpPr>
        <p:spPr>
          <a:xfrm>
            <a:off x="3358168" y="2413285"/>
            <a:ext cx="3868616" cy="461665"/>
          </a:xfrm>
          <a:prstGeom prst="rect">
            <a:avLst/>
          </a:prstGeom>
          <a:noFill/>
        </p:spPr>
        <p:txBody>
          <a:bodyPr wrap="square" rtlCol="0">
            <a:spAutoFit/>
          </a:bodyPr>
          <a:lstStyle/>
          <a:p>
            <a:pPr algn="ctr"/>
            <a:r>
              <a:rPr lang="en-IN" sz="2400" b="1" dirty="0">
                <a:solidFill>
                  <a:schemeClr val="bg1"/>
                </a:solidFill>
              </a:rPr>
              <a:t>   Financial Resources</a:t>
            </a:r>
            <a:endParaRPr lang="en-US" sz="2400" b="1" dirty="0">
              <a:solidFill>
                <a:schemeClr val="bg1"/>
              </a:solidFill>
            </a:endParaRPr>
          </a:p>
        </p:txBody>
      </p:sp>
      <p:sp>
        <p:nvSpPr>
          <p:cNvPr id="7" name="TextBox 6">
            <a:extLst>
              <a:ext uri="{FF2B5EF4-FFF2-40B4-BE49-F238E27FC236}">
                <a16:creationId xmlns:a16="http://schemas.microsoft.com/office/drawing/2014/main" id="{880202A7-13BD-94D1-7513-F1F383247E12}"/>
              </a:ext>
            </a:extLst>
          </p:cNvPr>
          <p:cNvSpPr txBox="1"/>
          <p:nvPr/>
        </p:nvSpPr>
        <p:spPr>
          <a:xfrm>
            <a:off x="6236192" y="2885186"/>
            <a:ext cx="3868616" cy="461665"/>
          </a:xfrm>
          <a:prstGeom prst="rect">
            <a:avLst/>
          </a:prstGeom>
          <a:noFill/>
        </p:spPr>
        <p:txBody>
          <a:bodyPr wrap="square" rtlCol="0">
            <a:spAutoFit/>
          </a:bodyPr>
          <a:lstStyle/>
          <a:p>
            <a:pPr algn="ctr"/>
            <a:r>
              <a:rPr lang="en-IN" sz="2400" b="1" dirty="0">
                <a:solidFill>
                  <a:schemeClr val="bg1"/>
                </a:solidFill>
              </a:rPr>
              <a:t>Human Resources</a:t>
            </a:r>
            <a:endParaRPr lang="en-US" sz="2400" b="1" dirty="0">
              <a:solidFill>
                <a:schemeClr val="bg1"/>
              </a:solidFill>
            </a:endParaRPr>
          </a:p>
        </p:txBody>
      </p:sp>
      <p:sp>
        <p:nvSpPr>
          <p:cNvPr id="8" name="TextBox 7">
            <a:extLst>
              <a:ext uri="{FF2B5EF4-FFF2-40B4-BE49-F238E27FC236}">
                <a16:creationId xmlns:a16="http://schemas.microsoft.com/office/drawing/2014/main" id="{C4033B4D-A2E4-CA5E-7B0E-501C7A568E79}"/>
              </a:ext>
            </a:extLst>
          </p:cNvPr>
          <p:cNvSpPr txBox="1"/>
          <p:nvPr/>
        </p:nvSpPr>
        <p:spPr>
          <a:xfrm>
            <a:off x="10292686" y="4877871"/>
            <a:ext cx="5092501" cy="461665"/>
          </a:xfrm>
          <a:prstGeom prst="rect">
            <a:avLst/>
          </a:prstGeom>
          <a:noFill/>
        </p:spPr>
        <p:txBody>
          <a:bodyPr wrap="square">
            <a:spAutoFit/>
          </a:bodyPr>
          <a:lstStyle/>
          <a:p>
            <a:r>
              <a:rPr lang="en-IN" sz="2400" b="1" dirty="0">
                <a:solidFill>
                  <a:schemeClr val="bg1"/>
                </a:solidFill>
              </a:rPr>
              <a:t>  Technological Resources</a:t>
            </a:r>
          </a:p>
        </p:txBody>
      </p:sp>
      <p:sp>
        <p:nvSpPr>
          <p:cNvPr id="9" name="TextBox 8">
            <a:extLst>
              <a:ext uri="{FF2B5EF4-FFF2-40B4-BE49-F238E27FC236}">
                <a16:creationId xmlns:a16="http://schemas.microsoft.com/office/drawing/2014/main" id="{DB920830-CA87-B977-8D5D-36222DDEE361}"/>
              </a:ext>
            </a:extLst>
          </p:cNvPr>
          <p:cNvSpPr txBox="1"/>
          <p:nvPr/>
        </p:nvSpPr>
        <p:spPr>
          <a:xfrm>
            <a:off x="1123738" y="5665009"/>
            <a:ext cx="2741507" cy="2062103"/>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solidFill>
              </a:rPr>
              <a:t> Hydroponic growth chambers</a:t>
            </a:r>
          </a:p>
          <a:p>
            <a:pPr marL="285750" indent="-285750">
              <a:buFont typeface="Wingdings" panose="05000000000000000000" pitchFamily="2" charset="2"/>
              <a:buChar char="Ø"/>
            </a:pPr>
            <a:r>
              <a:rPr lang="en-US" sz="1600" dirty="0">
                <a:solidFill>
                  <a:schemeClr val="bg1"/>
                </a:solidFill>
              </a:rPr>
              <a:t> Water reservoirs &amp; nutrient systems</a:t>
            </a:r>
          </a:p>
          <a:p>
            <a:pPr marL="285750" indent="-285750">
              <a:buFont typeface="Wingdings" panose="05000000000000000000" pitchFamily="2" charset="2"/>
              <a:buChar char="Ø"/>
            </a:pPr>
            <a:r>
              <a:rPr lang="en-US" sz="1600" dirty="0">
                <a:solidFill>
                  <a:schemeClr val="bg1"/>
                </a:solidFill>
              </a:rPr>
              <a:t> Manufacturing &amp; assembly facilities</a:t>
            </a:r>
          </a:p>
          <a:p>
            <a:pPr marL="285750" indent="-285750">
              <a:buFont typeface="Wingdings" panose="05000000000000000000" pitchFamily="2" charset="2"/>
              <a:buChar char="Ø"/>
            </a:pPr>
            <a:r>
              <a:rPr lang="en-US" sz="1600" dirty="0">
                <a:solidFill>
                  <a:schemeClr val="bg1"/>
                </a:solidFill>
              </a:rPr>
              <a:t> Warehousing &amp; logistics network  </a:t>
            </a:r>
          </a:p>
        </p:txBody>
      </p:sp>
      <p:sp>
        <p:nvSpPr>
          <p:cNvPr id="10" name="TextBox 9">
            <a:extLst>
              <a:ext uri="{FF2B5EF4-FFF2-40B4-BE49-F238E27FC236}">
                <a16:creationId xmlns:a16="http://schemas.microsoft.com/office/drawing/2014/main" id="{35A9D377-D25A-736F-B818-7FA5BCFCB11D}"/>
              </a:ext>
            </a:extLst>
          </p:cNvPr>
          <p:cNvSpPr txBox="1"/>
          <p:nvPr/>
        </p:nvSpPr>
        <p:spPr>
          <a:xfrm>
            <a:off x="4072846" y="5631975"/>
            <a:ext cx="2651514" cy="2308324"/>
          </a:xfrm>
          <a:prstGeom prst="rect">
            <a:avLst/>
          </a:prstGeom>
          <a:noFill/>
        </p:spPr>
        <p:txBody>
          <a:bodyPr wrap="square">
            <a:spAutoFit/>
          </a:bodyPr>
          <a:lstStyle/>
          <a:p>
            <a:pPr marL="285750" indent="-285750">
              <a:buFont typeface="Wingdings" panose="05000000000000000000" pitchFamily="2" charset="2"/>
              <a:buChar char="Ø"/>
            </a:pPr>
            <a:r>
              <a:rPr lang="en-IN" sz="1600" dirty="0">
                <a:solidFill>
                  <a:schemeClr val="bg1"/>
                </a:solidFill>
              </a:rPr>
              <a:t>Seed Capital &amp; Investments</a:t>
            </a:r>
          </a:p>
          <a:p>
            <a:pPr marL="285750" indent="-285750">
              <a:buFont typeface="Wingdings" panose="05000000000000000000" pitchFamily="2" charset="2"/>
              <a:buChar char="Ø"/>
            </a:pPr>
            <a:r>
              <a:rPr lang="en-IN" sz="1600" dirty="0">
                <a:solidFill>
                  <a:schemeClr val="bg1"/>
                </a:solidFill>
              </a:rPr>
              <a:t>   Grants &amp; Subsidies </a:t>
            </a:r>
          </a:p>
          <a:p>
            <a:pPr marL="285750" indent="-285750">
              <a:buFont typeface="Wingdings" panose="05000000000000000000" pitchFamily="2" charset="2"/>
              <a:buChar char="Ø"/>
            </a:pPr>
            <a:r>
              <a:rPr lang="en-IN" sz="1600" dirty="0">
                <a:solidFill>
                  <a:schemeClr val="bg1"/>
                </a:solidFill>
              </a:rPr>
              <a:t>   Revenue Sources:</a:t>
            </a:r>
          </a:p>
          <a:p>
            <a:pPr marL="285750" indent="-285750">
              <a:buFont typeface="Wingdings" panose="05000000000000000000" pitchFamily="2" charset="2"/>
              <a:buChar char="Ø"/>
            </a:pPr>
            <a:r>
              <a:rPr lang="en-IN" sz="1600" dirty="0">
                <a:solidFill>
                  <a:schemeClr val="bg1"/>
                </a:solidFill>
              </a:rPr>
              <a:t>   </a:t>
            </a:r>
            <a:r>
              <a:rPr lang="en-IN" sz="1600" dirty="0" err="1">
                <a:solidFill>
                  <a:schemeClr val="bg1"/>
                </a:solidFill>
              </a:rPr>
              <a:t>Hydropod</a:t>
            </a:r>
            <a:r>
              <a:rPr lang="en-IN" sz="1600" dirty="0">
                <a:solidFill>
                  <a:schemeClr val="bg1"/>
                </a:solidFill>
              </a:rPr>
              <a:t> unit sales</a:t>
            </a:r>
          </a:p>
          <a:p>
            <a:pPr marL="285750" indent="-285750">
              <a:buFont typeface="Wingdings" panose="05000000000000000000" pitchFamily="2" charset="2"/>
              <a:buChar char="Ø"/>
            </a:pPr>
            <a:r>
              <a:rPr lang="en-IN" sz="1600" dirty="0">
                <a:solidFill>
                  <a:schemeClr val="bg1"/>
                </a:solidFill>
              </a:rPr>
              <a:t>   Subscription services</a:t>
            </a:r>
          </a:p>
          <a:p>
            <a:pPr marL="285750" indent="-285750">
              <a:buFont typeface="Wingdings" panose="05000000000000000000" pitchFamily="2" charset="2"/>
              <a:buChar char="Ø"/>
            </a:pPr>
            <a:r>
              <a:rPr lang="en-IN" sz="1600" dirty="0">
                <a:solidFill>
                  <a:schemeClr val="bg1"/>
                </a:solidFill>
              </a:rPr>
              <a:t>  Technical support &amp; consultation</a:t>
            </a:r>
          </a:p>
          <a:p>
            <a:pPr marL="285750" indent="-285750">
              <a:buFont typeface="Wingdings" panose="05000000000000000000" pitchFamily="2" charset="2"/>
              <a:buChar char="Ø"/>
            </a:pPr>
            <a:endParaRPr lang="en-IN" sz="1600" dirty="0">
              <a:solidFill>
                <a:schemeClr val="bg1"/>
              </a:solidFill>
            </a:endParaRPr>
          </a:p>
        </p:txBody>
      </p:sp>
      <p:sp>
        <p:nvSpPr>
          <p:cNvPr id="11" name="TextBox 10">
            <a:extLst>
              <a:ext uri="{FF2B5EF4-FFF2-40B4-BE49-F238E27FC236}">
                <a16:creationId xmlns:a16="http://schemas.microsoft.com/office/drawing/2014/main" id="{5456DB02-66CD-4906-B919-69181F6344E1}"/>
              </a:ext>
            </a:extLst>
          </p:cNvPr>
          <p:cNvSpPr txBox="1"/>
          <p:nvPr/>
        </p:nvSpPr>
        <p:spPr>
          <a:xfrm>
            <a:off x="6927920" y="5631975"/>
            <a:ext cx="3630304" cy="2062103"/>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solidFill>
              </a:rPr>
              <a:t>R&amp;D Team: Engineers, agronomists, product designers</a:t>
            </a:r>
          </a:p>
          <a:p>
            <a:pPr marL="285750" indent="-285750">
              <a:buFont typeface="Wingdings" panose="05000000000000000000" pitchFamily="2" charset="2"/>
              <a:buChar char="Ø"/>
            </a:pPr>
            <a:r>
              <a:rPr lang="en-US" sz="1600" dirty="0">
                <a:solidFill>
                  <a:schemeClr val="bg1"/>
                </a:solidFill>
              </a:rPr>
              <a:t>  Operations: Manufacturing, supply chain, quality control</a:t>
            </a:r>
          </a:p>
          <a:p>
            <a:pPr marL="285750" indent="-285750">
              <a:buFont typeface="Wingdings" panose="05000000000000000000" pitchFamily="2" charset="2"/>
              <a:buChar char="Ø"/>
            </a:pPr>
            <a:r>
              <a:rPr lang="en-US" sz="1600" dirty="0">
                <a:solidFill>
                  <a:schemeClr val="bg1"/>
                </a:solidFill>
              </a:rPr>
              <a:t>  Sales &amp; Marketing: Business development, digital marketing</a:t>
            </a:r>
          </a:p>
          <a:p>
            <a:pPr marL="285750" indent="-285750">
              <a:buFont typeface="Wingdings" panose="05000000000000000000" pitchFamily="2" charset="2"/>
              <a:buChar char="Ø"/>
            </a:pPr>
            <a:r>
              <a:rPr lang="en-US" sz="1600" dirty="0">
                <a:solidFill>
                  <a:schemeClr val="bg1"/>
                </a:solidFill>
              </a:rPr>
              <a:t> Technical Support: Customer training &amp; troubleshooting</a:t>
            </a:r>
          </a:p>
        </p:txBody>
      </p:sp>
      <p:sp>
        <p:nvSpPr>
          <p:cNvPr id="12" name="TextBox 11">
            <a:extLst>
              <a:ext uri="{FF2B5EF4-FFF2-40B4-BE49-F238E27FC236}">
                <a16:creationId xmlns:a16="http://schemas.microsoft.com/office/drawing/2014/main" id="{B7AED579-63F7-2DCA-E65B-1D792A5FE641}"/>
              </a:ext>
            </a:extLst>
          </p:cNvPr>
          <p:cNvSpPr txBox="1"/>
          <p:nvPr/>
        </p:nvSpPr>
        <p:spPr>
          <a:xfrm>
            <a:off x="10447674" y="5652447"/>
            <a:ext cx="2879343" cy="2062103"/>
          </a:xfrm>
          <a:prstGeom prst="rect">
            <a:avLst/>
          </a:prstGeom>
          <a:noFill/>
        </p:spPr>
        <p:txBody>
          <a:bodyPr wrap="square">
            <a:spAutoFit/>
          </a:bodyPr>
          <a:lstStyle/>
          <a:p>
            <a:pPr marL="285750" indent="-285750">
              <a:buFont typeface="Wingdings" panose="05000000000000000000" pitchFamily="2" charset="2"/>
              <a:buChar char="Ø"/>
            </a:pPr>
            <a:r>
              <a:rPr lang="en-IN" sz="1600" dirty="0">
                <a:solidFill>
                  <a:schemeClr val="bg1"/>
                </a:solidFill>
              </a:rPr>
              <a:t>IoT &amp; Automation: Smart sensors, AI analytics</a:t>
            </a:r>
          </a:p>
          <a:p>
            <a:pPr marL="285750" indent="-285750">
              <a:buFont typeface="Wingdings" panose="05000000000000000000" pitchFamily="2" charset="2"/>
              <a:buChar char="Ø"/>
            </a:pPr>
            <a:r>
              <a:rPr lang="en-IN" sz="1600" dirty="0">
                <a:solidFill>
                  <a:schemeClr val="bg1"/>
                </a:solidFill>
              </a:rPr>
              <a:t>Cloud &amp; Software: Real-time monitoring, remote diagnostics</a:t>
            </a:r>
          </a:p>
          <a:p>
            <a:pPr marL="285750" indent="-285750">
              <a:buFont typeface="Wingdings" panose="05000000000000000000" pitchFamily="2" charset="2"/>
              <a:buChar char="Ø"/>
            </a:pPr>
            <a:r>
              <a:rPr lang="en-IN" sz="1600" dirty="0">
                <a:solidFill>
                  <a:schemeClr val="bg1"/>
                </a:solidFill>
              </a:rPr>
              <a:t>CRM &amp; Sales Platforms: Customer engagement &amp; online sales</a:t>
            </a:r>
          </a:p>
        </p:txBody>
      </p:sp>
      <p:sp>
        <p:nvSpPr>
          <p:cNvPr id="13" name="Rectangle 12">
            <a:extLst>
              <a:ext uri="{FF2B5EF4-FFF2-40B4-BE49-F238E27FC236}">
                <a16:creationId xmlns:a16="http://schemas.microsoft.com/office/drawing/2014/main" id="{2729CE68-7F90-2647-4814-DA9096DE7833}"/>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Tree>
    <p:extLst>
      <p:ext uri="{BB962C8B-B14F-4D97-AF65-F5344CB8AC3E}">
        <p14:creationId xmlns:p14="http://schemas.microsoft.com/office/powerpoint/2010/main" val="164222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08DAE1-5687-845D-5B71-EE7737F690AC}"/>
              </a:ext>
            </a:extLst>
          </p:cNvPr>
          <p:cNvPicPr>
            <a:picLocks noChangeAspect="1"/>
          </p:cNvPicPr>
          <p:nvPr/>
        </p:nvPicPr>
        <p:blipFill>
          <a:blip r:embed="rId2">
            <a:alphaModFix amt="44000"/>
          </a:blip>
          <a:stretch>
            <a:fillRect/>
          </a:stretch>
        </p:blipFill>
        <p:spPr>
          <a:xfrm>
            <a:off x="10954795" y="0"/>
            <a:ext cx="7113072" cy="8229600"/>
          </a:xfrm>
          <a:prstGeom prst="rect">
            <a:avLst/>
          </a:prstGeom>
        </p:spPr>
      </p:pic>
      <p:pic>
        <p:nvPicPr>
          <p:cNvPr id="4" name="Picture 3">
            <a:extLst>
              <a:ext uri="{FF2B5EF4-FFF2-40B4-BE49-F238E27FC236}">
                <a16:creationId xmlns:a16="http://schemas.microsoft.com/office/drawing/2014/main" id="{77A18277-B6BB-2684-3ABA-08AB99FE16CA}"/>
              </a:ext>
            </a:extLst>
          </p:cNvPr>
          <p:cNvPicPr>
            <a:picLocks noChangeAspect="1"/>
          </p:cNvPicPr>
          <p:nvPr/>
        </p:nvPicPr>
        <p:blipFill>
          <a:blip r:embed="rId2">
            <a:alphaModFix amt="44000"/>
          </a:blip>
          <a:stretch>
            <a:fillRect/>
          </a:stretch>
        </p:blipFill>
        <p:spPr>
          <a:xfrm>
            <a:off x="-2337871" y="0"/>
            <a:ext cx="6384938" cy="8229600"/>
          </a:xfrm>
          <a:prstGeom prst="rect">
            <a:avLst/>
          </a:prstGeom>
        </p:spPr>
      </p:pic>
      <p:graphicFrame>
        <p:nvGraphicFramePr>
          <p:cNvPr id="2" name="Table 1">
            <a:extLst>
              <a:ext uri="{FF2B5EF4-FFF2-40B4-BE49-F238E27FC236}">
                <a16:creationId xmlns:a16="http://schemas.microsoft.com/office/drawing/2014/main" id="{3390C82A-D83C-5548-A074-BBF4AA49A438}"/>
              </a:ext>
            </a:extLst>
          </p:cNvPr>
          <p:cNvGraphicFramePr>
            <a:graphicFrameLocks noGrp="1"/>
          </p:cNvGraphicFramePr>
          <p:nvPr>
            <p:extLst>
              <p:ext uri="{D42A27DB-BD31-4B8C-83A1-F6EECF244321}">
                <p14:modId xmlns:p14="http://schemas.microsoft.com/office/powerpoint/2010/main" val="2412345806"/>
              </p:ext>
            </p:extLst>
          </p:nvPr>
        </p:nvGraphicFramePr>
        <p:xfrm>
          <a:off x="772160" y="2238795"/>
          <a:ext cx="13086081" cy="4815998"/>
        </p:xfrm>
        <a:graphic>
          <a:graphicData uri="http://schemas.openxmlformats.org/drawingml/2006/table">
            <a:tbl>
              <a:tblPr firstRow="1" bandRow="1">
                <a:tableStyleId>{93296810-A885-4BE3-A3E7-6D5BEEA58F35}</a:tableStyleId>
              </a:tblPr>
              <a:tblGrid>
                <a:gridCol w="2804196">
                  <a:extLst>
                    <a:ext uri="{9D8B030D-6E8A-4147-A177-3AD203B41FA5}">
                      <a16:colId xmlns:a16="http://schemas.microsoft.com/office/drawing/2014/main" val="20000"/>
                    </a:ext>
                  </a:extLst>
                </a:gridCol>
                <a:gridCol w="3913985">
                  <a:extLst>
                    <a:ext uri="{9D8B030D-6E8A-4147-A177-3AD203B41FA5}">
                      <a16:colId xmlns:a16="http://schemas.microsoft.com/office/drawing/2014/main" val="20001"/>
                    </a:ext>
                  </a:extLst>
                </a:gridCol>
                <a:gridCol w="2819555">
                  <a:extLst>
                    <a:ext uri="{9D8B030D-6E8A-4147-A177-3AD203B41FA5}">
                      <a16:colId xmlns:a16="http://schemas.microsoft.com/office/drawing/2014/main" val="20002"/>
                    </a:ext>
                  </a:extLst>
                </a:gridCol>
                <a:gridCol w="3548345">
                  <a:extLst>
                    <a:ext uri="{9D8B030D-6E8A-4147-A177-3AD203B41FA5}">
                      <a16:colId xmlns:a16="http://schemas.microsoft.com/office/drawing/2014/main" val="20003"/>
                    </a:ext>
                  </a:extLst>
                </a:gridCol>
              </a:tblGrid>
              <a:tr h="425744">
                <a:tc>
                  <a:txBody>
                    <a:bodyPr/>
                    <a:lstStyle/>
                    <a:p>
                      <a:r>
                        <a:rPr lang="en-IN" sz="2000" dirty="0"/>
                        <a:t>Activity Area</a:t>
                      </a:r>
                    </a:p>
                  </a:txBody>
                  <a:tcPr marL="84812" marR="84812" marT="42406" marB="42406">
                    <a:solidFill>
                      <a:srgbClr val="15360D"/>
                    </a:solidFill>
                  </a:tcPr>
                </a:tc>
                <a:tc>
                  <a:txBody>
                    <a:bodyPr/>
                    <a:lstStyle/>
                    <a:p>
                      <a:r>
                        <a:rPr lang="en-IN" sz="2000" dirty="0"/>
                        <a:t>Critical Tasks</a:t>
                      </a:r>
                    </a:p>
                  </a:txBody>
                  <a:tcPr marL="84812" marR="84812" marT="42406" marB="42406">
                    <a:solidFill>
                      <a:srgbClr val="15360D"/>
                    </a:solidFill>
                  </a:tcPr>
                </a:tc>
                <a:tc>
                  <a:txBody>
                    <a:bodyPr/>
                    <a:lstStyle/>
                    <a:p>
                      <a:r>
                        <a:rPr lang="en-IN" sz="2000" dirty="0"/>
                        <a:t>Resources Required</a:t>
                      </a:r>
                    </a:p>
                  </a:txBody>
                  <a:tcPr marL="84812" marR="84812" marT="42406" marB="42406">
                    <a:solidFill>
                      <a:srgbClr val="15360D"/>
                    </a:solidFill>
                  </a:tcPr>
                </a:tc>
                <a:tc>
                  <a:txBody>
                    <a:bodyPr/>
                    <a:lstStyle/>
                    <a:p>
                      <a:r>
                        <a:rPr lang="en-IN" sz="2000" dirty="0"/>
                        <a:t>Success Metrics</a:t>
                      </a:r>
                    </a:p>
                  </a:txBody>
                  <a:tcPr marL="84812" marR="84812" marT="42406" marB="42406">
                    <a:solidFill>
                      <a:srgbClr val="15360D"/>
                    </a:solidFill>
                  </a:tcPr>
                </a:tc>
                <a:extLst>
                  <a:ext uri="{0D108BD9-81ED-4DB2-BD59-A6C34878D82A}">
                    <a16:rowId xmlns:a16="http://schemas.microsoft.com/office/drawing/2014/main" val="10000"/>
                  </a:ext>
                </a:extLst>
              </a:tr>
              <a:tr h="731709">
                <a:tc>
                  <a:txBody>
                    <a:bodyPr/>
                    <a:lstStyle/>
                    <a:p>
                      <a:r>
                        <a:rPr lang="en-IN" sz="2000" dirty="0"/>
                        <a:t>Product Development</a:t>
                      </a:r>
                    </a:p>
                  </a:txBody>
                  <a:tcPr marL="84812" marR="84812" marT="42406" marB="42406"/>
                </a:tc>
                <a:tc>
                  <a:txBody>
                    <a:bodyPr/>
                    <a:lstStyle/>
                    <a:p>
                      <a:r>
                        <a:rPr lang="en-IN" sz="2000" dirty="0"/>
                        <a:t>Hardware &amp; software engineering, User testing</a:t>
                      </a:r>
                    </a:p>
                  </a:txBody>
                  <a:tcPr marL="84812" marR="84812" marT="42406" marB="42406"/>
                </a:tc>
                <a:tc>
                  <a:txBody>
                    <a:bodyPr/>
                    <a:lstStyle/>
                    <a:p>
                      <a:r>
                        <a:rPr lang="en-US" sz="2000"/>
                        <a:t>R&amp;D team, Testing facilities</a:t>
                      </a:r>
                    </a:p>
                  </a:txBody>
                  <a:tcPr marL="84812" marR="84812" marT="42406" marB="42406"/>
                </a:tc>
                <a:tc>
                  <a:txBody>
                    <a:bodyPr/>
                    <a:lstStyle/>
                    <a:p>
                      <a:r>
                        <a:rPr lang="en-US" sz="2000" dirty="0"/>
                        <a:t>Time to market, User satisfaction</a:t>
                      </a:r>
                    </a:p>
                  </a:txBody>
                  <a:tcPr marL="84812" marR="84812" marT="42406" marB="42406"/>
                </a:tc>
                <a:extLst>
                  <a:ext uri="{0D108BD9-81ED-4DB2-BD59-A6C34878D82A}">
                    <a16:rowId xmlns:a16="http://schemas.microsoft.com/office/drawing/2014/main" val="10001"/>
                  </a:ext>
                </a:extLst>
              </a:tr>
              <a:tr h="731709">
                <a:tc>
                  <a:txBody>
                    <a:bodyPr/>
                    <a:lstStyle/>
                    <a:p>
                      <a:r>
                        <a:rPr lang="en-IN" sz="2000"/>
                        <a:t>Manufacturing &amp; Supply Chain</a:t>
                      </a:r>
                    </a:p>
                  </a:txBody>
                  <a:tcPr marL="84812" marR="84812" marT="42406" marB="42406"/>
                </a:tc>
                <a:tc>
                  <a:txBody>
                    <a:bodyPr/>
                    <a:lstStyle/>
                    <a:p>
                      <a:r>
                        <a:rPr lang="en-IN" sz="2000" dirty="0"/>
                        <a:t>Component sourcing, Quality control</a:t>
                      </a:r>
                    </a:p>
                  </a:txBody>
                  <a:tcPr marL="84812" marR="84812" marT="42406" marB="42406"/>
                </a:tc>
                <a:tc>
                  <a:txBody>
                    <a:bodyPr/>
                    <a:lstStyle/>
                    <a:p>
                      <a:r>
                        <a:rPr lang="en-IN" sz="2000" dirty="0"/>
                        <a:t>Manufacturing partners, QA systems</a:t>
                      </a:r>
                    </a:p>
                  </a:txBody>
                  <a:tcPr marL="84812" marR="84812" marT="42406" marB="42406"/>
                </a:tc>
                <a:tc>
                  <a:txBody>
                    <a:bodyPr/>
                    <a:lstStyle/>
                    <a:p>
                      <a:r>
                        <a:rPr lang="en-US" sz="2000"/>
                        <a:t>Unit cost targets, Lead times</a:t>
                      </a:r>
                    </a:p>
                  </a:txBody>
                  <a:tcPr marL="84812" marR="84812" marT="42406" marB="42406"/>
                </a:tc>
                <a:extLst>
                  <a:ext uri="{0D108BD9-81ED-4DB2-BD59-A6C34878D82A}">
                    <a16:rowId xmlns:a16="http://schemas.microsoft.com/office/drawing/2014/main" val="10002"/>
                  </a:ext>
                </a:extLst>
              </a:tr>
              <a:tr h="731709">
                <a:tc>
                  <a:txBody>
                    <a:bodyPr/>
                    <a:lstStyle/>
                    <a:p>
                      <a:r>
                        <a:rPr lang="en-IN" sz="2000"/>
                        <a:t>Marketing &amp; Brand Building</a:t>
                      </a:r>
                    </a:p>
                  </a:txBody>
                  <a:tcPr marL="84812" marR="84812" marT="42406" marB="42406"/>
                </a:tc>
                <a:tc>
                  <a:txBody>
                    <a:bodyPr/>
                    <a:lstStyle/>
                    <a:p>
                      <a:r>
                        <a:rPr lang="en-IN" sz="2000"/>
                        <a:t>Content creation, Digital marketing</a:t>
                      </a:r>
                    </a:p>
                  </a:txBody>
                  <a:tcPr marL="84812" marR="84812" marT="42406" marB="42406"/>
                </a:tc>
                <a:tc>
                  <a:txBody>
                    <a:bodyPr/>
                    <a:lstStyle/>
                    <a:p>
                      <a:r>
                        <a:rPr lang="en-IN" sz="2000" dirty="0"/>
                        <a:t>Marketing team, Analytics tools</a:t>
                      </a:r>
                    </a:p>
                  </a:txBody>
                  <a:tcPr marL="84812" marR="84812" marT="42406" marB="42406"/>
                </a:tc>
                <a:tc>
                  <a:txBody>
                    <a:bodyPr/>
                    <a:lstStyle/>
                    <a:p>
                      <a:r>
                        <a:rPr lang="en-IN" sz="2000"/>
                        <a:t>Brand awareness, Conversion rates</a:t>
                      </a:r>
                    </a:p>
                  </a:txBody>
                  <a:tcPr marL="84812" marR="84812" marT="42406" marB="42406"/>
                </a:tc>
                <a:extLst>
                  <a:ext uri="{0D108BD9-81ED-4DB2-BD59-A6C34878D82A}">
                    <a16:rowId xmlns:a16="http://schemas.microsoft.com/office/drawing/2014/main" val="10003"/>
                  </a:ext>
                </a:extLst>
              </a:tr>
              <a:tr h="731709">
                <a:tc>
                  <a:txBody>
                    <a:bodyPr/>
                    <a:lstStyle/>
                    <a:p>
                      <a:r>
                        <a:rPr lang="en-IN" sz="2000"/>
                        <a:t>Sales &amp; Distribution</a:t>
                      </a:r>
                    </a:p>
                  </a:txBody>
                  <a:tcPr marL="84812" marR="84812" marT="42406" marB="42406"/>
                </a:tc>
                <a:tc>
                  <a:txBody>
                    <a:bodyPr/>
                    <a:lstStyle/>
                    <a:p>
                      <a:r>
                        <a:rPr lang="en-IN" sz="2000"/>
                        <a:t>E-commerce, Channel management</a:t>
                      </a:r>
                    </a:p>
                  </a:txBody>
                  <a:tcPr marL="84812" marR="84812" marT="42406" marB="42406"/>
                </a:tc>
                <a:tc>
                  <a:txBody>
                    <a:bodyPr/>
                    <a:lstStyle/>
                    <a:p>
                      <a:r>
                        <a:rPr lang="en-IN" sz="2000" dirty="0"/>
                        <a:t>Sales team, CRM platform</a:t>
                      </a:r>
                    </a:p>
                  </a:txBody>
                  <a:tcPr marL="84812" marR="84812" marT="42406" marB="42406"/>
                </a:tc>
                <a:tc>
                  <a:txBody>
                    <a:bodyPr/>
                    <a:lstStyle/>
                    <a:p>
                      <a:r>
                        <a:rPr lang="en-US" sz="2000"/>
                        <a:t>Revenue targets, Average order value</a:t>
                      </a:r>
                    </a:p>
                  </a:txBody>
                  <a:tcPr marL="84812" marR="84812" marT="42406" marB="42406"/>
                </a:tc>
                <a:extLst>
                  <a:ext uri="{0D108BD9-81ED-4DB2-BD59-A6C34878D82A}">
                    <a16:rowId xmlns:a16="http://schemas.microsoft.com/office/drawing/2014/main" val="10004"/>
                  </a:ext>
                </a:extLst>
              </a:tr>
              <a:tr h="731709">
                <a:tc>
                  <a:txBody>
                    <a:bodyPr/>
                    <a:lstStyle/>
                    <a:p>
                      <a:r>
                        <a:rPr lang="en-IN" sz="2000"/>
                        <a:t>Customer Support &amp; Success</a:t>
                      </a:r>
                    </a:p>
                  </a:txBody>
                  <a:tcPr marL="84812" marR="84812" marT="42406" marB="42406"/>
                </a:tc>
                <a:tc>
                  <a:txBody>
                    <a:bodyPr/>
                    <a:lstStyle/>
                    <a:p>
                      <a:r>
                        <a:rPr lang="en-IN" sz="2000"/>
                        <a:t>Onboarding, Technical support</a:t>
                      </a:r>
                    </a:p>
                  </a:txBody>
                  <a:tcPr marL="84812" marR="84812" marT="42406" marB="42406"/>
                </a:tc>
                <a:tc>
                  <a:txBody>
                    <a:bodyPr/>
                    <a:lstStyle/>
                    <a:p>
                      <a:r>
                        <a:rPr lang="en-IN" sz="2000"/>
                        <a:t>Support team, Knowledge base</a:t>
                      </a:r>
                    </a:p>
                  </a:txBody>
                  <a:tcPr marL="84812" marR="84812" marT="42406" marB="42406"/>
                </a:tc>
                <a:tc>
                  <a:txBody>
                    <a:bodyPr/>
                    <a:lstStyle/>
                    <a:p>
                      <a:r>
                        <a:rPr lang="en-IN" sz="2000"/>
                        <a:t>Response time, Customer retention</a:t>
                      </a:r>
                    </a:p>
                  </a:txBody>
                  <a:tcPr marL="84812" marR="84812" marT="42406" marB="42406"/>
                </a:tc>
                <a:extLst>
                  <a:ext uri="{0D108BD9-81ED-4DB2-BD59-A6C34878D82A}">
                    <a16:rowId xmlns:a16="http://schemas.microsoft.com/office/drawing/2014/main" val="10005"/>
                  </a:ext>
                </a:extLst>
              </a:tr>
              <a:tr h="731709">
                <a:tc>
                  <a:txBody>
                    <a:bodyPr/>
                    <a:lstStyle/>
                    <a:p>
                      <a:r>
                        <a:rPr lang="en-IN" sz="2000"/>
                        <a:t>Research &amp; Innovation</a:t>
                      </a:r>
                    </a:p>
                  </a:txBody>
                  <a:tcPr marL="84812" marR="84812" marT="42406" marB="42406"/>
                </a:tc>
                <a:tc>
                  <a:txBody>
                    <a:bodyPr/>
                    <a:lstStyle/>
                    <a:p>
                      <a:r>
                        <a:rPr lang="en-US" sz="2000" dirty="0"/>
                        <a:t>New product research, Patent development</a:t>
                      </a:r>
                    </a:p>
                  </a:txBody>
                  <a:tcPr marL="84812" marR="84812" marT="42406" marB="42406"/>
                </a:tc>
                <a:tc>
                  <a:txBody>
                    <a:bodyPr/>
                    <a:lstStyle/>
                    <a:p>
                      <a:r>
                        <a:rPr lang="en-US" sz="2000" dirty="0"/>
                        <a:t>R&amp;D team, University partnerships</a:t>
                      </a:r>
                    </a:p>
                  </a:txBody>
                  <a:tcPr marL="84812" marR="84812" marT="42406" marB="42406"/>
                </a:tc>
                <a:tc>
                  <a:txBody>
                    <a:bodyPr/>
                    <a:lstStyle/>
                    <a:p>
                      <a:r>
                        <a:rPr lang="en-IN" sz="2000" dirty="0"/>
                        <a:t>Innovation pipeline, New launches</a:t>
                      </a:r>
                    </a:p>
                  </a:txBody>
                  <a:tcPr marL="84812" marR="84812" marT="42406" marB="42406"/>
                </a:tc>
                <a:extLst>
                  <a:ext uri="{0D108BD9-81ED-4DB2-BD59-A6C34878D82A}">
                    <a16:rowId xmlns:a16="http://schemas.microsoft.com/office/drawing/2014/main" val="10006"/>
                  </a:ext>
                </a:extLst>
              </a:tr>
            </a:tbl>
          </a:graphicData>
        </a:graphic>
      </p:graphicFrame>
      <p:sp>
        <p:nvSpPr>
          <p:cNvPr id="3" name="Text 0">
            <a:extLst>
              <a:ext uri="{FF2B5EF4-FFF2-40B4-BE49-F238E27FC236}">
                <a16:creationId xmlns:a16="http://schemas.microsoft.com/office/drawing/2014/main" id="{B239DF46-B244-2088-BC6C-E696679DDAB5}"/>
              </a:ext>
            </a:extLst>
          </p:cNvPr>
          <p:cNvSpPr/>
          <p:nvPr/>
        </p:nvSpPr>
        <p:spPr>
          <a:xfrm>
            <a:off x="3895738" y="607831"/>
            <a:ext cx="6551057" cy="566976"/>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Activities</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D36421D-8873-28B1-A35D-E8E145E0A92D}"/>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Tree>
    <p:extLst>
      <p:ext uri="{BB962C8B-B14F-4D97-AF65-F5344CB8AC3E}">
        <p14:creationId xmlns:p14="http://schemas.microsoft.com/office/powerpoint/2010/main" val="30787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6E9E1-0F3C-7CF7-281D-1189B0661E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B7A9F4-B2B8-324D-344F-5AB7953A2C8E}"/>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
        <p:nvSpPr>
          <p:cNvPr id="5" name="Text 0">
            <a:extLst>
              <a:ext uri="{FF2B5EF4-FFF2-40B4-BE49-F238E27FC236}">
                <a16:creationId xmlns:a16="http://schemas.microsoft.com/office/drawing/2014/main" id="{FBD47A1E-84B7-CB68-01AB-B9FAE4071025}"/>
              </a:ext>
            </a:extLst>
          </p:cNvPr>
          <p:cNvSpPr/>
          <p:nvPr/>
        </p:nvSpPr>
        <p:spPr>
          <a:xfrm>
            <a:off x="5972927" y="297850"/>
            <a:ext cx="2742058" cy="242403"/>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Cost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Structure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B06A2054-A8DB-D6BC-DF3C-019C7F8337FE}"/>
              </a:ext>
            </a:extLst>
          </p:cNvPr>
          <p:cNvGraphicFramePr>
            <a:graphicFrameLocks noGrp="1"/>
          </p:cNvGraphicFramePr>
          <p:nvPr>
            <p:extLst>
              <p:ext uri="{D42A27DB-BD31-4B8C-83A1-F6EECF244321}">
                <p14:modId xmlns:p14="http://schemas.microsoft.com/office/powerpoint/2010/main" val="1959446519"/>
              </p:ext>
            </p:extLst>
          </p:nvPr>
        </p:nvGraphicFramePr>
        <p:xfrm>
          <a:off x="411417" y="1325879"/>
          <a:ext cx="8025216" cy="6158656"/>
        </p:xfrm>
        <a:graphic>
          <a:graphicData uri="http://schemas.openxmlformats.org/drawingml/2006/table">
            <a:tbl>
              <a:tblPr firstRow="1" firstCol="1" bandRow="1">
                <a:tableStyleId>{46F890A9-2807-4EBB-B81D-B2AA78EC7F39}</a:tableStyleId>
              </a:tblPr>
              <a:tblGrid>
                <a:gridCol w="2038485">
                  <a:extLst>
                    <a:ext uri="{9D8B030D-6E8A-4147-A177-3AD203B41FA5}">
                      <a16:colId xmlns:a16="http://schemas.microsoft.com/office/drawing/2014/main" val="2744559422"/>
                    </a:ext>
                  </a:extLst>
                </a:gridCol>
                <a:gridCol w="767431">
                  <a:extLst>
                    <a:ext uri="{9D8B030D-6E8A-4147-A177-3AD203B41FA5}">
                      <a16:colId xmlns:a16="http://schemas.microsoft.com/office/drawing/2014/main" val="2612057313"/>
                    </a:ext>
                  </a:extLst>
                </a:gridCol>
                <a:gridCol w="1206692">
                  <a:extLst>
                    <a:ext uri="{9D8B030D-6E8A-4147-A177-3AD203B41FA5}">
                      <a16:colId xmlns:a16="http://schemas.microsoft.com/office/drawing/2014/main" val="2502713525"/>
                    </a:ext>
                  </a:extLst>
                </a:gridCol>
                <a:gridCol w="1337536">
                  <a:extLst>
                    <a:ext uri="{9D8B030D-6E8A-4147-A177-3AD203B41FA5}">
                      <a16:colId xmlns:a16="http://schemas.microsoft.com/office/drawing/2014/main" val="1451827428"/>
                    </a:ext>
                  </a:extLst>
                </a:gridCol>
                <a:gridCol w="1337536">
                  <a:extLst>
                    <a:ext uri="{9D8B030D-6E8A-4147-A177-3AD203B41FA5}">
                      <a16:colId xmlns:a16="http://schemas.microsoft.com/office/drawing/2014/main" val="1052459912"/>
                    </a:ext>
                  </a:extLst>
                </a:gridCol>
                <a:gridCol w="1337536">
                  <a:extLst>
                    <a:ext uri="{9D8B030D-6E8A-4147-A177-3AD203B41FA5}">
                      <a16:colId xmlns:a16="http://schemas.microsoft.com/office/drawing/2014/main" val="1998079553"/>
                    </a:ext>
                  </a:extLst>
                </a:gridCol>
              </a:tblGrid>
              <a:tr h="384916">
                <a:tc>
                  <a:txBody>
                    <a:bodyPr/>
                    <a:lstStyle/>
                    <a:p>
                      <a:r>
                        <a:rPr lang="en-IN" sz="1500" dirty="0"/>
                        <a:t>Cost Category</a:t>
                      </a:r>
                    </a:p>
                  </a:txBody>
                  <a:tcPr anchor="ctr"/>
                </a:tc>
                <a:tc>
                  <a:txBody>
                    <a:bodyPr/>
                    <a:lstStyle/>
                    <a:p>
                      <a:r>
                        <a:rPr lang="en-IN" sz="1500"/>
                        <a:t>Year 1</a:t>
                      </a:r>
                    </a:p>
                  </a:txBody>
                  <a:tcPr anchor="ctr"/>
                </a:tc>
                <a:tc>
                  <a:txBody>
                    <a:bodyPr/>
                    <a:lstStyle/>
                    <a:p>
                      <a:r>
                        <a:rPr lang="en-IN" sz="1500"/>
                        <a:t>Year 2</a:t>
                      </a:r>
                    </a:p>
                  </a:txBody>
                  <a:tcPr anchor="ctr"/>
                </a:tc>
                <a:tc>
                  <a:txBody>
                    <a:bodyPr/>
                    <a:lstStyle/>
                    <a:p>
                      <a:r>
                        <a:rPr lang="en-IN" sz="1500"/>
                        <a:t>Year 3</a:t>
                      </a:r>
                    </a:p>
                  </a:txBody>
                  <a:tcPr anchor="ctr"/>
                </a:tc>
                <a:tc>
                  <a:txBody>
                    <a:bodyPr/>
                    <a:lstStyle/>
                    <a:p>
                      <a:r>
                        <a:rPr lang="en-IN" sz="1500"/>
                        <a:t>Year 4</a:t>
                      </a:r>
                    </a:p>
                  </a:txBody>
                  <a:tcPr anchor="ctr"/>
                </a:tc>
                <a:tc>
                  <a:txBody>
                    <a:bodyPr/>
                    <a:lstStyle/>
                    <a:p>
                      <a:r>
                        <a:rPr lang="en-IN" sz="1500"/>
                        <a:t>Year 5</a:t>
                      </a:r>
                    </a:p>
                  </a:txBody>
                  <a:tcPr anchor="ctr"/>
                </a:tc>
                <a:extLst>
                  <a:ext uri="{0D108BD9-81ED-4DB2-BD59-A6C34878D82A}">
                    <a16:rowId xmlns:a16="http://schemas.microsoft.com/office/drawing/2014/main" val="3303153817"/>
                  </a:ext>
                </a:extLst>
              </a:tr>
              <a:tr h="384916">
                <a:tc>
                  <a:txBody>
                    <a:bodyPr/>
                    <a:lstStyle/>
                    <a:p>
                      <a:r>
                        <a:rPr lang="en-IN" sz="1500" b="1" dirty="0">
                          <a:solidFill>
                            <a:schemeClr val="accent6">
                              <a:lumMod val="75000"/>
                            </a:schemeClr>
                          </a:solidFill>
                        </a:rPr>
                        <a:t>Fixed Costs</a:t>
                      </a:r>
                      <a:endParaRPr lang="en-IN" sz="1500" dirty="0">
                        <a:solidFill>
                          <a:schemeClr val="accent6">
                            <a:lumMod val="75000"/>
                          </a:schemeClr>
                        </a:solidFill>
                      </a:endParaRPr>
                    </a:p>
                  </a:txBody>
                  <a:tcPr anchor="ctr"/>
                </a:tc>
                <a:tc>
                  <a:txBody>
                    <a:bodyPr/>
                    <a:lstStyle/>
                    <a:p>
                      <a:pPr algn="ctr"/>
                      <a:endParaRPr lang="en-IN" sz="1500" dirty="0"/>
                    </a:p>
                  </a:txBody>
                  <a:tcPr anchor="ctr"/>
                </a:tc>
                <a:tc>
                  <a:txBody>
                    <a:bodyPr/>
                    <a:lstStyle/>
                    <a:p>
                      <a:pPr algn="ctr"/>
                      <a:endParaRPr lang="en-IN" sz="1500"/>
                    </a:p>
                  </a:txBody>
                  <a:tcPr anchor="ctr"/>
                </a:tc>
                <a:tc>
                  <a:txBody>
                    <a:bodyPr/>
                    <a:lstStyle/>
                    <a:p>
                      <a:pPr algn="ctr"/>
                      <a:endParaRPr lang="en-IN" sz="1500"/>
                    </a:p>
                  </a:txBody>
                  <a:tcPr anchor="ctr"/>
                </a:tc>
                <a:tc>
                  <a:txBody>
                    <a:bodyPr/>
                    <a:lstStyle/>
                    <a:p>
                      <a:pPr algn="ctr"/>
                      <a:endParaRPr lang="en-IN" sz="1500"/>
                    </a:p>
                  </a:txBody>
                  <a:tcPr anchor="ctr"/>
                </a:tc>
                <a:tc>
                  <a:txBody>
                    <a:bodyPr/>
                    <a:lstStyle/>
                    <a:p>
                      <a:pPr algn="ctr"/>
                      <a:endParaRPr lang="en-IN" sz="1500"/>
                    </a:p>
                  </a:txBody>
                  <a:tcPr anchor="ctr"/>
                </a:tc>
                <a:extLst>
                  <a:ext uri="{0D108BD9-81ED-4DB2-BD59-A6C34878D82A}">
                    <a16:rowId xmlns:a16="http://schemas.microsoft.com/office/drawing/2014/main" val="11025437"/>
                  </a:ext>
                </a:extLst>
              </a:tr>
              <a:tr h="384916">
                <a:tc>
                  <a:txBody>
                    <a:bodyPr/>
                    <a:lstStyle/>
                    <a:p>
                      <a:r>
                        <a:rPr lang="en-IN" sz="1500" dirty="0"/>
                        <a:t>R&amp;D</a:t>
                      </a:r>
                    </a:p>
                  </a:txBody>
                  <a:tcPr anchor="ctr"/>
                </a:tc>
                <a:tc>
                  <a:txBody>
                    <a:bodyPr/>
                    <a:lstStyle/>
                    <a:p>
                      <a:pPr algn="ctr"/>
                      <a:r>
                        <a:rPr lang="en-IN" sz="1500" dirty="0"/>
                        <a:t>72.0</a:t>
                      </a:r>
                    </a:p>
                  </a:txBody>
                  <a:tcPr anchor="ctr"/>
                </a:tc>
                <a:tc>
                  <a:txBody>
                    <a:bodyPr/>
                    <a:lstStyle/>
                    <a:p>
                      <a:pPr algn="ctr"/>
                      <a:r>
                        <a:rPr lang="en-IN" sz="1500"/>
                        <a:t>136.0</a:t>
                      </a:r>
                    </a:p>
                  </a:txBody>
                  <a:tcPr anchor="ctr"/>
                </a:tc>
                <a:tc>
                  <a:txBody>
                    <a:bodyPr/>
                    <a:lstStyle/>
                    <a:p>
                      <a:pPr algn="ctr"/>
                      <a:r>
                        <a:rPr lang="en-IN" sz="1500"/>
                        <a:t>196.0</a:t>
                      </a:r>
                    </a:p>
                  </a:txBody>
                  <a:tcPr anchor="ctr"/>
                </a:tc>
                <a:tc>
                  <a:txBody>
                    <a:bodyPr/>
                    <a:lstStyle/>
                    <a:p>
                      <a:pPr algn="ctr"/>
                      <a:r>
                        <a:rPr lang="en-IN" sz="1500"/>
                        <a:t>280.0</a:t>
                      </a:r>
                    </a:p>
                  </a:txBody>
                  <a:tcPr anchor="ctr"/>
                </a:tc>
                <a:tc>
                  <a:txBody>
                    <a:bodyPr/>
                    <a:lstStyle/>
                    <a:p>
                      <a:pPr algn="ctr"/>
                      <a:r>
                        <a:rPr lang="en-IN" sz="1500"/>
                        <a:t>350.0</a:t>
                      </a:r>
                    </a:p>
                  </a:txBody>
                  <a:tcPr anchor="ctr"/>
                </a:tc>
                <a:extLst>
                  <a:ext uri="{0D108BD9-81ED-4DB2-BD59-A6C34878D82A}">
                    <a16:rowId xmlns:a16="http://schemas.microsoft.com/office/drawing/2014/main" val="968878316"/>
                  </a:ext>
                </a:extLst>
              </a:tr>
              <a:tr h="384916">
                <a:tc>
                  <a:txBody>
                    <a:bodyPr/>
                    <a:lstStyle/>
                    <a:p>
                      <a:r>
                        <a:rPr lang="en-IN" sz="1500"/>
                        <a:t>Salaries &amp; Benefits</a:t>
                      </a:r>
                    </a:p>
                  </a:txBody>
                  <a:tcPr anchor="ctr"/>
                </a:tc>
                <a:tc>
                  <a:txBody>
                    <a:bodyPr/>
                    <a:lstStyle/>
                    <a:p>
                      <a:pPr algn="ctr"/>
                      <a:r>
                        <a:rPr lang="en-IN" sz="1500" dirty="0"/>
                        <a:t>168.0</a:t>
                      </a:r>
                    </a:p>
                  </a:txBody>
                  <a:tcPr anchor="ctr"/>
                </a:tc>
                <a:tc>
                  <a:txBody>
                    <a:bodyPr/>
                    <a:lstStyle/>
                    <a:p>
                      <a:pPr algn="ctr"/>
                      <a:r>
                        <a:rPr lang="en-IN" sz="1500" dirty="0"/>
                        <a:t>310.0</a:t>
                      </a:r>
                    </a:p>
                  </a:txBody>
                  <a:tcPr anchor="ctr"/>
                </a:tc>
                <a:tc>
                  <a:txBody>
                    <a:bodyPr/>
                    <a:lstStyle/>
                    <a:p>
                      <a:pPr algn="ctr"/>
                      <a:r>
                        <a:rPr lang="en-IN" sz="1500"/>
                        <a:t>520.0</a:t>
                      </a:r>
                    </a:p>
                  </a:txBody>
                  <a:tcPr anchor="ctr"/>
                </a:tc>
                <a:tc>
                  <a:txBody>
                    <a:bodyPr/>
                    <a:lstStyle/>
                    <a:p>
                      <a:pPr algn="ctr"/>
                      <a:r>
                        <a:rPr lang="en-IN" sz="1500"/>
                        <a:t>780.0</a:t>
                      </a:r>
                    </a:p>
                  </a:txBody>
                  <a:tcPr anchor="ctr"/>
                </a:tc>
                <a:tc>
                  <a:txBody>
                    <a:bodyPr/>
                    <a:lstStyle/>
                    <a:p>
                      <a:pPr algn="ctr"/>
                      <a:r>
                        <a:rPr lang="en-IN" sz="1500"/>
                        <a:t>1,020.0</a:t>
                      </a:r>
                    </a:p>
                  </a:txBody>
                  <a:tcPr anchor="ctr"/>
                </a:tc>
                <a:extLst>
                  <a:ext uri="{0D108BD9-81ED-4DB2-BD59-A6C34878D82A}">
                    <a16:rowId xmlns:a16="http://schemas.microsoft.com/office/drawing/2014/main" val="3606519773"/>
                  </a:ext>
                </a:extLst>
              </a:tr>
              <a:tr h="384916">
                <a:tc>
                  <a:txBody>
                    <a:bodyPr/>
                    <a:lstStyle/>
                    <a:p>
                      <a:r>
                        <a:rPr lang="en-IN" sz="1500"/>
                        <a:t>Facilities &amp; Equipment</a:t>
                      </a:r>
                    </a:p>
                  </a:txBody>
                  <a:tcPr anchor="ctr"/>
                </a:tc>
                <a:tc>
                  <a:txBody>
                    <a:bodyPr/>
                    <a:lstStyle/>
                    <a:p>
                      <a:pPr algn="ctr"/>
                      <a:r>
                        <a:rPr lang="en-IN" sz="1500"/>
                        <a:t>42.0</a:t>
                      </a:r>
                    </a:p>
                  </a:txBody>
                  <a:tcPr anchor="ctr"/>
                </a:tc>
                <a:tc>
                  <a:txBody>
                    <a:bodyPr/>
                    <a:lstStyle/>
                    <a:p>
                      <a:pPr algn="ctr"/>
                      <a:r>
                        <a:rPr lang="en-IN" sz="1500" dirty="0"/>
                        <a:t>72.0</a:t>
                      </a:r>
                    </a:p>
                  </a:txBody>
                  <a:tcPr anchor="ctr"/>
                </a:tc>
                <a:tc>
                  <a:txBody>
                    <a:bodyPr/>
                    <a:lstStyle/>
                    <a:p>
                      <a:pPr algn="ctr"/>
                      <a:r>
                        <a:rPr lang="en-IN" sz="1500"/>
                        <a:t>120.0</a:t>
                      </a:r>
                    </a:p>
                  </a:txBody>
                  <a:tcPr anchor="ctr"/>
                </a:tc>
                <a:tc>
                  <a:txBody>
                    <a:bodyPr/>
                    <a:lstStyle/>
                    <a:p>
                      <a:pPr algn="ctr"/>
                      <a:r>
                        <a:rPr lang="en-IN" sz="1500"/>
                        <a:t>170.0</a:t>
                      </a:r>
                    </a:p>
                  </a:txBody>
                  <a:tcPr anchor="ctr"/>
                </a:tc>
                <a:tc>
                  <a:txBody>
                    <a:bodyPr/>
                    <a:lstStyle/>
                    <a:p>
                      <a:pPr algn="ctr"/>
                      <a:r>
                        <a:rPr lang="en-IN" sz="1500"/>
                        <a:t>220.0</a:t>
                      </a:r>
                    </a:p>
                  </a:txBody>
                  <a:tcPr anchor="ctr"/>
                </a:tc>
                <a:extLst>
                  <a:ext uri="{0D108BD9-81ED-4DB2-BD59-A6C34878D82A}">
                    <a16:rowId xmlns:a16="http://schemas.microsoft.com/office/drawing/2014/main" val="1752413035"/>
                  </a:ext>
                </a:extLst>
              </a:tr>
              <a:tr h="384916">
                <a:tc>
                  <a:txBody>
                    <a:bodyPr/>
                    <a:lstStyle/>
                    <a:p>
                      <a:r>
                        <a:rPr lang="en-IN" sz="1500"/>
                        <a:t>Software &amp; Technology</a:t>
                      </a:r>
                    </a:p>
                  </a:txBody>
                  <a:tcPr anchor="ctr"/>
                </a:tc>
                <a:tc>
                  <a:txBody>
                    <a:bodyPr/>
                    <a:lstStyle/>
                    <a:p>
                      <a:pPr algn="ctr"/>
                      <a:r>
                        <a:rPr lang="en-IN" sz="1500"/>
                        <a:t>36.0</a:t>
                      </a:r>
                    </a:p>
                  </a:txBody>
                  <a:tcPr anchor="ctr"/>
                </a:tc>
                <a:tc>
                  <a:txBody>
                    <a:bodyPr/>
                    <a:lstStyle/>
                    <a:p>
                      <a:pPr algn="ctr"/>
                      <a:r>
                        <a:rPr lang="en-IN" sz="1500" dirty="0"/>
                        <a:t>58.0</a:t>
                      </a:r>
                    </a:p>
                  </a:txBody>
                  <a:tcPr anchor="ctr"/>
                </a:tc>
                <a:tc>
                  <a:txBody>
                    <a:bodyPr/>
                    <a:lstStyle/>
                    <a:p>
                      <a:pPr algn="ctr"/>
                      <a:r>
                        <a:rPr lang="en-IN" sz="1500" dirty="0"/>
                        <a:t>84.0</a:t>
                      </a:r>
                    </a:p>
                  </a:txBody>
                  <a:tcPr anchor="ctr"/>
                </a:tc>
                <a:tc>
                  <a:txBody>
                    <a:bodyPr/>
                    <a:lstStyle/>
                    <a:p>
                      <a:pPr algn="ctr"/>
                      <a:r>
                        <a:rPr lang="en-IN" sz="1500"/>
                        <a:t>120.0</a:t>
                      </a:r>
                    </a:p>
                  </a:txBody>
                  <a:tcPr anchor="ctr"/>
                </a:tc>
                <a:tc>
                  <a:txBody>
                    <a:bodyPr/>
                    <a:lstStyle/>
                    <a:p>
                      <a:pPr algn="ctr"/>
                      <a:r>
                        <a:rPr lang="en-IN" sz="1500"/>
                        <a:t>160.0</a:t>
                      </a:r>
                    </a:p>
                  </a:txBody>
                  <a:tcPr anchor="ctr"/>
                </a:tc>
                <a:extLst>
                  <a:ext uri="{0D108BD9-81ED-4DB2-BD59-A6C34878D82A}">
                    <a16:rowId xmlns:a16="http://schemas.microsoft.com/office/drawing/2014/main" val="663218770"/>
                  </a:ext>
                </a:extLst>
              </a:tr>
              <a:tr h="384916">
                <a:tc>
                  <a:txBody>
                    <a:bodyPr/>
                    <a:lstStyle/>
                    <a:p>
                      <a:r>
                        <a:rPr lang="en-IN" sz="1500"/>
                        <a:t>Professional Services</a:t>
                      </a:r>
                    </a:p>
                  </a:txBody>
                  <a:tcPr anchor="ctr"/>
                </a:tc>
                <a:tc>
                  <a:txBody>
                    <a:bodyPr/>
                    <a:lstStyle/>
                    <a:p>
                      <a:pPr algn="ctr"/>
                      <a:r>
                        <a:rPr lang="en-IN" sz="1500"/>
                        <a:t>42.0</a:t>
                      </a:r>
                    </a:p>
                  </a:txBody>
                  <a:tcPr anchor="ctr"/>
                </a:tc>
                <a:tc>
                  <a:txBody>
                    <a:bodyPr/>
                    <a:lstStyle/>
                    <a:p>
                      <a:pPr algn="ctr"/>
                      <a:r>
                        <a:rPr lang="en-IN" sz="1500"/>
                        <a:t>64.0</a:t>
                      </a:r>
                    </a:p>
                  </a:txBody>
                  <a:tcPr anchor="ctr"/>
                </a:tc>
                <a:tc>
                  <a:txBody>
                    <a:bodyPr/>
                    <a:lstStyle/>
                    <a:p>
                      <a:pPr algn="ctr"/>
                      <a:r>
                        <a:rPr lang="en-IN" sz="1500" dirty="0"/>
                        <a:t>98.0</a:t>
                      </a:r>
                    </a:p>
                  </a:txBody>
                  <a:tcPr anchor="ctr"/>
                </a:tc>
                <a:tc>
                  <a:txBody>
                    <a:bodyPr/>
                    <a:lstStyle/>
                    <a:p>
                      <a:pPr algn="ctr"/>
                      <a:r>
                        <a:rPr lang="en-IN" sz="1500"/>
                        <a:t>130.0</a:t>
                      </a:r>
                    </a:p>
                  </a:txBody>
                  <a:tcPr anchor="ctr"/>
                </a:tc>
                <a:tc>
                  <a:txBody>
                    <a:bodyPr/>
                    <a:lstStyle/>
                    <a:p>
                      <a:pPr algn="ctr"/>
                      <a:r>
                        <a:rPr lang="en-IN" sz="1500"/>
                        <a:t>160.0</a:t>
                      </a:r>
                    </a:p>
                  </a:txBody>
                  <a:tcPr anchor="ctr"/>
                </a:tc>
                <a:extLst>
                  <a:ext uri="{0D108BD9-81ED-4DB2-BD59-A6C34878D82A}">
                    <a16:rowId xmlns:a16="http://schemas.microsoft.com/office/drawing/2014/main" val="3880703429"/>
                  </a:ext>
                </a:extLst>
              </a:tr>
              <a:tr h="384916">
                <a:tc>
                  <a:txBody>
                    <a:bodyPr/>
                    <a:lstStyle/>
                    <a:p>
                      <a:r>
                        <a:rPr lang="en-IN" sz="1500" b="1"/>
                        <a:t>Fixed Costs Subtotal</a:t>
                      </a:r>
                      <a:endParaRPr lang="en-IN" sz="1500"/>
                    </a:p>
                  </a:txBody>
                  <a:tcPr anchor="ctr"/>
                </a:tc>
                <a:tc>
                  <a:txBody>
                    <a:bodyPr/>
                    <a:lstStyle/>
                    <a:p>
                      <a:pPr algn="ctr"/>
                      <a:r>
                        <a:rPr lang="en-IN" sz="1500"/>
                        <a:t>360.0</a:t>
                      </a:r>
                    </a:p>
                  </a:txBody>
                  <a:tcPr anchor="ctr"/>
                </a:tc>
                <a:tc>
                  <a:txBody>
                    <a:bodyPr/>
                    <a:lstStyle/>
                    <a:p>
                      <a:pPr algn="ctr"/>
                      <a:r>
                        <a:rPr lang="en-IN" sz="1500"/>
                        <a:t>640.0</a:t>
                      </a:r>
                    </a:p>
                  </a:txBody>
                  <a:tcPr anchor="ctr"/>
                </a:tc>
                <a:tc>
                  <a:txBody>
                    <a:bodyPr/>
                    <a:lstStyle/>
                    <a:p>
                      <a:pPr algn="ctr"/>
                      <a:r>
                        <a:rPr lang="en-IN" sz="1500" dirty="0"/>
                        <a:t>1,018.0</a:t>
                      </a:r>
                    </a:p>
                  </a:txBody>
                  <a:tcPr anchor="ctr"/>
                </a:tc>
                <a:tc>
                  <a:txBody>
                    <a:bodyPr/>
                    <a:lstStyle/>
                    <a:p>
                      <a:pPr algn="ctr"/>
                      <a:r>
                        <a:rPr lang="en-IN" sz="1500"/>
                        <a:t>1,480.0</a:t>
                      </a:r>
                    </a:p>
                  </a:txBody>
                  <a:tcPr anchor="ctr"/>
                </a:tc>
                <a:tc>
                  <a:txBody>
                    <a:bodyPr/>
                    <a:lstStyle/>
                    <a:p>
                      <a:pPr algn="ctr"/>
                      <a:r>
                        <a:rPr lang="en-IN" sz="1500"/>
                        <a:t>1,910.0</a:t>
                      </a:r>
                    </a:p>
                  </a:txBody>
                  <a:tcPr anchor="ctr"/>
                </a:tc>
                <a:extLst>
                  <a:ext uri="{0D108BD9-81ED-4DB2-BD59-A6C34878D82A}">
                    <a16:rowId xmlns:a16="http://schemas.microsoft.com/office/drawing/2014/main" val="1648977597"/>
                  </a:ext>
                </a:extLst>
              </a:tr>
              <a:tr h="384916">
                <a:tc>
                  <a:txBody>
                    <a:bodyPr/>
                    <a:lstStyle/>
                    <a:p>
                      <a:r>
                        <a:rPr lang="en-IN" sz="1500" b="1" dirty="0">
                          <a:solidFill>
                            <a:schemeClr val="accent6">
                              <a:lumMod val="75000"/>
                            </a:schemeClr>
                          </a:solidFill>
                        </a:rPr>
                        <a:t>Variable Costs</a:t>
                      </a:r>
                      <a:endParaRPr lang="en-IN" sz="1500" dirty="0">
                        <a:solidFill>
                          <a:schemeClr val="accent6">
                            <a:lumMod val="75000"/>
                          </a:schemeClr>
                        </a:solidFill>
                      </a:endParaRPr>
                    </a:p>
                  </a:txBody>
                  <a:tcPr anchor="ctr"/>
                </a:tc>
                <a:tc>
                  <a:txBody>
                    <a:bodyPr/>
                    <a:lstStyle/>
                    <a:p>
                      <a:pPr algn="ctr"/>
                      <a:endParaRPr lang="en-IN" sz="1500"/>
                    </a:p>
                  </a:txBody>
                  <a:tcPr anchor="ctr"/>
                </a:tc>
                <a:tc>
                  <a:txBody>
                    <a:bodyPr/>
                    <a:lstStyle/>
                    <a:p>
                      <a:pPr algn="ctr"/>
                      <a:endParaRPr lang="en-IN" sz="1500" dirty="0"/>
                    </a:p>
                  </a:txBody>
                  <a:tcPr anchor="ctr"/>
                </a:tc>
                <a:tc>
                  <a:txBody>
                    <a:bodyPr/>
                    <a:lstStyle/>
                    <a:p>
                      <a:pPr algn="ctr"/>
                      <a:endParaRPr lang="en-IN" sz="1500"/>
                    </a:p>
                  </a:txBody>
                  <a:tcPr anchor="ctr"/>
                </a:tc>
                <a:tc>
                  <a:txBody>
                    <a:bodyPr/>
                    <a:lstStyle/>
                    <a:p>
                      <a:pPr algn="ctr"/>
                      <a:endParaRPr lang="en-IN" sz="1500" dirty="0"/>
                    </a:p>
                  </a:txBody>
                  <a:tcPr anchor="ctr"/>
                </a:tc>
                <a:tc>
                  <a:txBody>
                    <a:bodyPr/>
                    <a:lstStyle/>
                    <a:p>
                      <a:pPr algn="ctr"/>
                      <a:endParaRPr lang="en-IN" sz="1500"/>
                    </a:p>
                  </a:txBody>
                  <a:tcPr anchor="ctr"/>
                </a:tc>
                <a:extLst>
                  <a:ext uri="{0D108BD9-81ED-4DB2-BD59-A6C34878D82A}">
                    <a16:rowId xmlns:a16="http://schemas.microsoft.com/office/drawing/2014/main" val="3551388591"/>
                  </a:ext>
                </a:extLst>
              </a:tr>
              <a:tr h="384916">
                <a:tc>
                  <a:txBody>
                    <a:bodyPr/>
                    <a:lstStyle/>
                    <a:p>
                      <a:r>
                        <a:rPr lang="en-IN" sz="1500"/>
                        <a:t>COGS - Hardware</a:t>
                      </a:r>
                    </a:p>
                  </a:txBody>
                  <a:tcPr anchor="ctr"/>
                </a:tc>
                <a:tc>
                  <a:txBody>
                    <a:bodyPr/>
                    <a:lstStyle/>
                    <a:p>
                      <a:pPr algn="ctr"/>
                      <a:r>
                        <a:rPr lang="en-IN" sz="1500"/>
                        <a:t>489.7</a:t>
                      </a:r>
                    </a:p>
                  </a:txBody>
                  <a:tcPr anchor="ctr"/>
                </a:tc>
                <a:tc>
                  <a:txBody>
                    <a:bodyPr/>
                    <a:lstStyle/>
                    <a:p>
                      <a:pPr algn="ctr"/>
                      <a:r>
                        <a:rPr lang="en-IN" sz="1500"/>
                        <a:t>1,452.5</a:t>
                      </a:r>
                    </a:p>
                  </a:txBody>
                  <a:tcPr anchor="ctr"/>
                </a:tc>
                <a:tc>
                  <a:txBody>
                    <a:bodyPr/>
                    <a:lstStyle/>
                    <a:p>
                      <a:pPr algn="ctr"/>
                      <a:r>
                        <a:rPr lang="en-IN" sz="1500"/>
                        <a:t>2,697.5</a:t>
                      </a:r>
                    </a:p>
                  </a:txBody>
                  <a:tcPr anchor="ctr"/>
                </a:tc>
                <a:tc>
                  <a:txBody>
                    <a:bodyPr/>
                    <a:lstStyle/>
                    <a:p>
                      <a:pPr algn="ctr"/>
                      <a:r>
                        <a:rPr lang="en-IN" sz="1500" dirty="0"/>
                        <a:t>4,648.0</a:t>
                      </a:r>
                    </a:p>
                  </a:txBody>
                  <a:tcPr anchor="ctr"/>
                </a:tc>
                <a:tc>
                  <a:txBody>
                    <a:bodyPr/>
                    <a:lstStyle/>
                    <a:p>
                      <a:pPr algn="ctr"/>
                      <a:r>
                        <a:rPr lang="en-IN" sz="1500"/>
                        <a:t>7,387.0</a:t>
                      </a:r>
                    </a:p>
                  </a:txBody>
                  <a:tcPr anchor="ctr"/>
                </a:tc>
                <a:extLst>
                  <a:ext uri="{0D108BD9-81ED-4DB2-BD59-A6C34878D82A}">
                    <a16:rowId xmlns:a16="http://schemas.microsoft.com/office/drawing/2014/main" val="3545047187"/>
                  </a:ext>
                </a:extLst>
              </a:tr>
              <a:tr h="384916">
                <a:tc>
                  <a:txBody>
                    <a:bodyPr/>
                    <a:lstStyle/>
                    <a:p>
                      <a:r>
                        <a:rPr lang="en-IN" sz="1500"/>
                        <a:t>COGS - Subscription</a:t>
                      </a:r>
                    </a:p>
                  </a:txBody>
                  <a:tcPr anchor="ctr"/>
                </a:tc>
                <a:tc>
                  <a:txBody>
                    <a:bodyPr/>
                    <a:lstStyle/>
                    <a:p>
                      <a:pPr algn="ctr"/>
                      <a:r>
                        <a:rPr lang="en-IN" sz="1500"/>
                        <a:t>91.3</a:t>
                      </a:r>
                    </a:p>
                  </a:txBody>
                  <a:tcPr anchor="ctr"/>
                </a:tc>
                <a:tc>
                  <a:txBody>
                    <a:bodyPr/>
                    <a:lstStyle/>
                    <a:p>
                      <a:pPr algn="ctr"/>
                      <a:r>
                        <a:rPr lang="en-IN" sz="1500"/>
                        <a:t>323.7</a:t>
                      </a:r>
                    </a:p>
                  </a:txBody>
                  <a:tcPr anchor="ctr"/>
                </a:tc>
                <a:tc>
                  <a:txBody>
                    <a:bodyPr/>
                    <a:lstStyle/>
                    <a:p>
                      <a:pPr algn="ctr"/>
                      <a:r>
                        <a:rPr lang="en-IN" sz="1500"/>
                        <a:t>647.4</a:t>
                      </a:r>
                    </a:p>
                  </a:txBody>
                  <a:tcPr anchor="ctr"/>
                </a:tc>
                <a:tc>
                  <a:txBody>
                    <a:bodyPr/>
                    <a:lstStyle/>
                    <a:p>
                      <a:pPr algn="ctr"/>
                      <a:r>
                        <a:rPr lang="en-IN" sz="1500" dirty="0"/>
                        <a:t>1,203.5</a:t>
                      </a:r>
                    </a:p>
                  </a:txBody>
                  <a:tcPr anchor="ctr"/>
                </a:tc>
                <a:tc>
                  <a:txBody>
                    <a:bodyPr/>
                    <a:lstStyle/>
                    <a:p>
                      <a:pPr algn="ctr"/>
                      <a:r>
                        <a:rPr lang="en-IN" sz="1500"/>
                        <a:t>1,992.0</a:t>
                      </a:r>
                    </a:p>
                  </a:txBody>
                  <a:tcPr anchor="ctr"/>
                </a:tc>
                <a:extLst>
                  <a:ext uri="{0D108BD9-81ED-4DB2-BD59-A6C34878D82A}">
                    <a16:rowId xmlns:a16="http://schemas.microsoft.com/office/drawing/2014/main" val="2515925638"/>
                  </a:ext>
                </a:extLst>
              </a:tr>
              <a:tr h="384916">
                <a:tc>
                  <a:txBody>
                    <a:bodyPr/>
                    <a:lstStyle/>
                    <a:p>
                      <a:r>
                        <a:rPr lang="en-IN" sz="1500"/>
                        <a:t>Fulfillment &amp; Shipping</a:t>
                      </a:r>
                    </a:p>
                  </a:txBody>
                  <a:tcPr anchor="ctr"/>
                </a:tc>
                <a:tc>
                  <a:txBody>
                    <a:bodyPr/>
                    <a:lstStyle/>
                    <a:p>
                      <a:pPr algn="ctr"/>
                      <a:r>
                        <a:rPr lang="en-IN" sz="1500"/>
                        <a:t>99.6</a:t>
                      </a:r>
                    </a:p>
                  </a:txBody>
                  <a:tcPr anchor="ctr"/>
                </a:tc>
                <a:tc>
                  <a:txBody>
                    <a:bodyPr/>
                    <a:lstStyle/>
                    <a:p>
                      <a:pPr algn="ctr"/>
                      <a:r>
                        <a:rPr lang="en-IN" sz="1500"/>
                        <a:t>315.4</a:t>
                      </a:r>
                    </a:p>
                  </a:txBody>
                  <a:tcPr anchor="ctr"/>
                </a:tc>
                <a:tc>
                  <a:txBody>
                    <a:bodyPr/>
                    <a:lstStyle/>
                    <a:p>
                      <a:pPr algn="ctr"/>
                      <a:r>
                        <a:rPr lang="en-IN" sz="1500"/>
                        <a:t>605.9</a:t>
                      </a:r>
                    </a:p>
                  </a:txBody>
                  <a:tcPr anchor="ctr"/>
                </a:tc>
                <a:tc>
                  <a:txBody>
                    <a:bodyPr/>
                    <a:lstStyle/>
                    <a:p>
                      <a:pPr algn="ctr"/>
                      <a:r>
                        <a:rPr lang="en-IN" sz="1500" dirty="0"/>
                        <a:t>1,037.5</a:t>
                      </a:r>
                    </a:p>
                  </a:txBody>
                  <a:tcPr anchor="ctr"/>
                </a:tc>
                <a:tc>
                  <a:txBody>
                    <a:bodyPr/>
                    <a:lstStyle/>
                    <a:p>
                      <a:pPr algn="ctr"/>
                      <a:r>
                        <a:rPr lang="en-IN" sz="1500" dirty="0"/>
                        <a:t>1,701.5</a:t>
                      </a:r>
                    </a:p>
                  </a:txBody>
                  <a:tcPr anchor="ctr"/>
                </a:tc>
                <a:extLst>
                  <a:ext uri="{0D108BD9-81ED-4DB2-BD59-A6C34878D82A}">
                    <a16:rowId xmlns:a16="http://schemas.microsoft.com/office/drawing/2014/main" val="4203084870"/>
                  </a:ext>
                </a:extLst>
              </a:tr>
              <a:tr h="384916">
                <a:tc>
                  <a:txBody>
                    <a:bodyPr/>
                    <a:lstStyle/>
                    <a:p>
                      <a:r>
                        <a:rPr lang="en-IN" sz="1500"/>
                        <a:t>Customer Acquisition</a:t>
                      </a:r>
                    </a:p>
                  </a:txBody>
                  <a:tcPr anchor="ctr"/>
                </a:tc>
                <a:tc>
                  <a:txBody>
                    <a:bodyPr/>
                    <a:lstStyle/>
                    <a:p>
                      <a:pPr algn="ctr"/>
                      <a:r>
                        <a:rPr lang="en-IN" sz="1500"/>
                        <a:t>232.4</a:t>
                      </a:r>
                    </a:p>
                  </a:txBody>
                  <a:tcPr anchor="ctr"/>
                </a:tc>
                <a:tc>
                  <a:txBody>
                    <a:bodyPr/>
                    <a:lstStyle/>
                    <a:p>
                      <a:pPr algn="ctr"/>
                      <a:r>
                        <a:rPr lang="en-IN" sz="1500"/>
                        <a:t>614.2</a:t>
                      </a:r>
                    </a:p>
                  </a:txBody>
                  <a:tcPr anchor="ctr"/>
                </a:tc>
                <a:tc>
                  <a:txBody>
                    <a:bodyPr/>
                    <a:lstStyle/>
                    <a:p>
                      <a:pPr algn="ctr"/>
                      <a:r>
                        <a:rPr lang="en-IN" sz="1500"/>
                        <a:t>1,079.0</a:t>
                      </a:r>
                    </a:p>
                  </a:txBody>
                  <a:tcPr anchor="ctr"/>
                </a:tc>
                <a:tc>
                  <a:txBody>
                    <a:bodyPr/>
                    <a:lstStyle/>
                    <a:p>
                      <a:pPr algn="ctr"/>
                      <a:r>
                        <a:rPr lang="en-IN" sz="1500" dirty="0"/>
                        <a:t>1,535.5</a:t>
                      </a:r>
                    </a:p>
                  </a:txBody>
                  <a:tcPr anchor="ctr"/>
                </a:tc>
                <a:tc>
                  <a:txBody>
                    <a:bodyPr/>
                    <a:lstStyle/>
                    <a:p>
                      <a:pPr algn="ctr"/>
                      <a:r>
                        <a:rPr lang="en-IN" sz="1500" dirty="0"/>
                        <a:t>2,199.5</a:t>
                      </a:r>
                    </a:p>
                  </a:txBody>
                  <a:tcPr anchor="ctr"/>
                </a:tc>
                <a:extLst>
                  <a:ext uri="{0D108BD9-81ED-4DB2-BD59-A6C34878D82A}">
                    <a16:rowId xmlns:a16="http://schemas.microsoft.com/office/drawing/2014/main" val="3107107861"/>
                  </a:ext>
                </a:extLst>
              </a:tr>
              <a:tr h="384916">
                <a:tc>
                  <a:txBody>
                    <a:bodyPr/>
                    <a:lstStyle/>
                    <a:p>
                      <a:r>
                        <a:rPr lang="en-IN" sz="1500"/>
                        <a:t>Customer Support</a:t>
                      </a:r>
                    </a:p>
                  </a:txBody>
                  <a:tcPr anchor="ctr"/>
                </a:tc>
                <a:tc>
                  <a:txBody>
                    <a:bodyPr/>
                    <a:lstStyle/>
                    <a:p>
                      <a:pPr algn="ctr"/>
                      <a:r>
                        <a:rPr lang="en-IN" sz="1500"/>
                        <a:t>78.9</a:t>
                      </a:r>
                    </a:p>
                  </a:txBody>
                  <a:tcPr anchor="ctr"/>
                </a:tc>
                <a:tc>
                  <a:txBody>
                    <a:bodyPr/>
                    <a:lstStyle/>
                    <a:p>
                      <a:pPr algn="ctr"/>
                      <a:r>
                        <a:rPr lang="en-IN" sz="1500"/>
                        <a:t>174.3</a:t>
                      </a:r>
                    </a:p>
                  </a:txBody>
                  <a:tcPr anchor="ctr"/>
                </a:tc>
                <a:tc>
                  <a:txBody>
                    <a:bodyPr/>
                    <a:lstStyle/>
                    <a:p>
                      <a:pPr algn="ctr"/>
                      <a:r>
                        <a:rPr lang="en-IN" sz="1500" dirty="0"/>
                        <a:t>315.4</a:t>
                      </a:r>
                    </a:p>
                  </a:txBody>
                  <a:tcPr anchor="ctr"/>
                </a:tc>
                <a:tc>
                  <a:txBody>
                    <a:bodyPr/>
                    <a:lstStyle/>
                    <a:p>
                      <a:pPr algn="ctr"/>
                      <a:r>
                        <a:rPr lang="en-IN" sz="1500"/>
                        <a:t>539.5</a:t>
                      </a:r>
                    </a:p>
                  </a:txBody>
                  <a:tcPr anchor="ctr"/>
                </a:tc>
                <a:tc>
                  <a:txBody>
                    <a:bodyPr/>
                    <a:lstStyle/>
                    <a:p>
                      <a:pPr algn="ctr"/>
                      <a:r>
                        <a:rPr lang="en-IN" sz="1500" dirty="0"/>
                        <a:t>871.5</a:t>
                      </a:r>
                    </a:p>
                  </a:txBody>
                  <a:tcPr anchor="ctr"/>
                </a:tc>
                <a:extLst>
                  <a:ext uri="{0D108BD9-81ED-4DB2-BD59-A6C34878D82A}">
                    <a16:rowId xmlns:a16="http://schemas.microsoft.com/office/drawing/2014/main" val="210810810"/>
                  </a:ext>
                </a:extLst>
              </a:tr>
              <a:tr h="384916">
                <a:tc>
                  <a:txBody>
                    <a:bodyPr/>
                    <a:lstStyle/>
                    <a:p>
                      <a:r>
                        <a:rPr lang="en-IN" sz="1500" b="1"/>
                        <a:t>Variable Costs Subtotal</a:t>
                      </a:r>
                      <a:endParaRPr lang="en-IN" sz="1500"/>
                    </a:p>
                  </a:txBody>
                  <a:tcPr anchor="ctr"/>
                </a:tc>
                <a:tc>
                  <a:txBody>
                    <a:bodyPr/>
                    <a:lstStyle/>
                    <a:p>
                      <a:pPr algn="ctr"/>
                      <a:r>
                        <a:rPr lang="en-IN" sz="1500"/>
                        <a:t>991.9</a:t>
                      </a:r>
                    </a:p>
                  </a:txBody>
                  <a:tcPr anchor="ctr"/>
                </a:tc>
                <a:tc>
                  <a:txBody>
                    <a:bodyPr/>
                    <a:lstStyle/>
                    <a:p>
                      <a:pPr algn="ctr"/>
                      <a:r>
                        <a:rPr lang="en-IN" sz="1500"/>
                        <a:t>2,880.1</a:t>
                      </a:r>
                    </a:p>
                  </a:txBody>
                  <a:tcPr anchor="ctr"/>
                </a:tc>
                <a:tc>
                  <a:txBody>
                    <a:bodyPr/>
                    <a:lstStyle/>
                    <a:p>
                      <a:pPr algn="ctr"/>
                      <a:r>
                        <a:rPr lang="en-IN" sz="1500"/>
                        <a:t>5,345.2</a:t>
                      </a:r>
                    </a:p>
                  </a:txBody>
                  <a:tcPr anchor="ctr"/>
                </a:tc>
                <a:tc>
                  <a:txBody>
                    <a:bodyPr/>
                    <a:lstStyle/>
                    <a:p>
                      <a:pPr algn="ctr"/>
                      <a:r>
                        <a:rPr lang="en-IN" sz="1500"/>
                        <a:t>8,964.0</a:t>
                      </a:r>
                    </a:p>
                  </a:txBody>
                  <a:tcPr anchor="ctr"/>
                </a:tc>
                <a:tc>
                  <a:txBody>
                    <a:bodyPr/>
                    <a:lstStyle/>
                    <a:p>
                      <a:pPr algn="ctr"/>
                      <a:r>
                        <a:rPr lang="en-IN" sz="1500" dirty="0"/>
                        <a:t>14,151.5</a:t>
                      </a:r>
                    </a:p>
                  </a:txBody>
                  <a:tcPr anchor="ctr"/>
                </a:tc>
                <a:extLst>
                  <a:ext uri="{0D108BD9-81ED-4DB2-BD59-A6C34878D82A}">
                    <a16:rowId xmlns:a16="http://schemas.microsoft.com/office/drawing/2014/main" val="1061014580"/>
                  </a:ext>
                </a:extLst>
              </a:tr>
              <a:tr h="384916">
                <a:tc>
                  <a:txBody>
                    <a:bodyPr/>
                    <a:lstStyle/>
                    <a:p>
                      <a:r>
                        <a:rPr lang="en-IN" sz="1500" b="1" dirty="0">
                          <a:solidFill>
                            <a:schemeClr val="accent6">
                              <a:lumMod val="75000"/>
                            </a:schemeClr>
                          </a:solidFill>
                        </a:rPr>
                        <a:t>Total Costs</a:t>
                      </a:r>
                      <a:endParaRPr lang="en-IN" sz="1500" dirty="0">
                        <a:solidFill>
                          <a:schemeClr val="accent6">
                            <a:lumMod val="75000"/>
                          </a:schemeClr>
                        </a:solidFill>
                      </a:endParaRPr>
                    </a:p>
                  </a:txBody>
                  <a:tcPr anchor="ctr"/>
                </a:tc>
                <a:tc>
                  <a:txBody>
                    <a:bodyPr/>
                    <a:lstStyle/>
                    <a:p>
                      <a:pPr algn="ctr"/>
                      <a:r>
                        <a:rPr lang="en-IN" sz="1500"/>
                        <a:t>1,351.9</a:t>
                      </a:r>
                    </a:p>
                  </a:txBody>
                  <a:tcPr anchor="ctr"/>
                </a:tc>
                <a:tc>
                  <a:txBody>
                    <a:bodyPr/>
                    <a:lstStyle/>
                    <a:p>
                      <a:pPr algn="ctr"/>
                      <a:r>
                        <a:rPr lang="en-IN" sz="1500"/>
                        <a:t>3,520.1</a:t>
                      </a:r>
                    </a:p>
                  </a:txBody>
                  <a:tcPr anchor="ctr"/>
                </a:tc>
                <a:tc>
                  <a:txBody>
                    <a:bodyPr/>
                    <a:lstStyle/>
                    <a:p>
                      <a:pPr algn="ctr"/>
                      <a:r>
                        <a:rPr lang="en-IN" sz="1500"/>
                        <a:t>6,363.2</a:t>
                      </a:r>
                    </a:p>
                  </a:txBody>
                  <a:tcPr anchor="ctr"/>
                </a:tc>
                <a:tc>
                  <a:txBody>
                    <a:bodyPr/>
                    <a:lstStyle/>
                    <a:p>
                      <a:pPr algn="ctr"/>
                      <a:r>
                        <a:rPr lang="en-IN" sz="1500"/>
                        <a:t>10,444.0</a:t>
                      </a:r>
                    </a:p>
                  </a:txBody>
                  <a:tcPr anchor="ctr"/>
                </a:tc>
                <a:tc>
                  <a:txBody>
                    <a:bodyPr/>
                    <a:lstStyle/>
                    <a:p>
                      <a:pPr algn="ctr"/>
                      <a:r>
                        <a:rPr lang="en-IN" sz="1500" dirty="0"/>
                        <a:t>16,061.5</a:t>
                      </a:r>
                    </a:p>
                  </a:txBody>
                  <a:tcPr anchor="ctr"/>
                </a:tc>
                <a:extLst>
                  <a:ext uri="{0D108BD9-81ED-4DB2-BD59-A6C34878D82A}">
                    <a16:rowId xmlns:a16="http://schemas.microsoft.com/office/drawing/2014/main" val="1115128935"/>
                  </a:ext>
                </a:extLst>
              </a:tr>
            </a:tbl>
          </a:graphicData>
        </a:graphic>
      </p:graphicFrame>
      <p:pic>
        <p:nvPicPr>
          <p:cNvPr id="24586" name="Picture 10" descr="Output image">
            <a:extLst>
              <a:ext uri="{FF2B5EF4-FFF2-40B4-BE49-F238E27FC236}">
                <a16:creationId xmlns:a16="http://schemas.microsoft.com/office/drawing/2014/main" id="{019C7696-CFF7-4794-AC22-91B49DB38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984" y="2370666"/>
            <a:ext cx="591541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848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0BE98D2-128E-2D9F-6018-7F1988A0EB39}"/>
              </a:ext>
            </a:extLst>
          </p:cNvPr>
          <p:cNvSpPr/>
          <p:nvPr/>
        </p:nvSpPr>
        <p:spPr>
          <a:xfrm>
            <a:off x="4968121" y="417076"/>
            <a:ext cx="4421743" cy="378023"/>
          </a:xfrm>
          <a:prstGeom prst="rect">
            <a:avLst/>
          </a:prstGeom>
          <a:noFill/>
          <a:ln/>
        </p:spPr>
        <p:txBody>
          <a:bodyPr wrap="none" lIns="0" tIns="0" rIns="0" bIns="0" rtlCol="0" anchor="t"/>
          <a:lstStyle/>
          <a:p>
            <a:pPr marL="0" indent="0" algn="l">
              <a:lnSpc>
                <a:spcPts val="29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Break-Even </a:t>
            </a:r>
            <a:r>
              <a:rPr lang="en-US" sz="4800" dirty="0">
                <a:solidFill>
                  <a:schemeClr val="accent6"/>
                </a:solidFill>
                <a:latin typeface="Calibri" panose="020F0502020204030204" pitchFamily="34" charset="0"/>
                <a:ea typeface="DM Sans Semi Bold" pitchFamily="34" charset="-122"/>
                <a:cs typeface="Calibri" panose="020F0502020204030204" pitchFamily="34" charset="0"/>
              </a:rPr>
              <a:t>Analysis</a:t>
            </a:r>
            <a:endParaRPr lang="en-US" sz="4800" dirty="0">
              <a:solidFill>
                <a:schemeClr val="accent6"/>
              </a:solidFill>
              <a:latin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252E7ABC-BDA4-457E-BFBA-E1E03D626FCA}"/>
              </a:ext>
            </a:extLst>
          </p:cNvPr>
          <p:cNvSpPr/>
          <p:nvPr/>
        </p:nvSpPr>
        <p:spPr>
          <a:xfrm>
            <a:off x="4813935" y="1224201"/>
            <a:ext cx="13783866" cy="193477"/>
          </a:xfrm>
          <a:prstGeom prst="rect">
            <a:avLst/>
          </a:prstGeom>
          <a:noFill/>
          <a:ln/>
        </p:spPr>
        <p:txBody>
          <a:bodyPr wrap="none" lIns="0" tIns="0" rIns="0" bIns="0" rtlCol="0" anchor="t"/>
          <a:lstStyle/>
          <a:p>
            <a:pPr marL="0" indent="0" algn="l">
              <a:lnSpc>
                <a:spcPts val="1500"/>
              </a:lnSpc>
              <a:buNone/>
            </a:pPr>
            <a:r>
              <a:rPr lang="en-US" sz="2500" b="1" dirty="0">
                <a:solidFill>
                  <a:srgbClr val="464646"/>
                </a:solidFill>
                <a:latin typeface="Inter Medium" pitchFamily="34" charset="0"/>
                <a:ea typeface="Inter Medium" pitchFamily="34" charset="-122"/>
                <a:cs typeface="Inter Medium" pitchFamily="34" charset="-120"/>
              </a:rPr>
              <a:t>Key milestones in achieving profitability:</a:t>
            </a:r>
            <a:endParaRPr lang="en-US" sz="2500" b="1" dirty="0"/>
          </a:p>
        </p:txBody>
      </p:sp>
      <p:sp>
        <p:nvSpPr>
          <p:cNvPr id="4" name="Text 2">
            <a:extLst>
              <a:ext uri="{FF2B5EF4-FFF2-40B4-BE49-F238E27FC236}">
                <a16:creationId xmlns:a16="http://schemas.microsoft.com/office/drawing/2014/main" id="{ABAA5BC7-B62D-921A-8D61-BD45FD7980CA}"/>
              </a:ext>
            </a:extLst>
          </p:cNvPr>
          <p:cNvSpPr/>
          <p:nvPr/>
        </p:nvSpPr>
        <p:spPr>
          <a:xfrm>
            <a:off x="423267" y="1564005"/>
            <a:ext cx="6801207" cy="399098"/>
          </a:xfrm>
          <a:prstGeom prst="rect">
            <a:avLst/>
          </a:prstGeom>
          <a:noFill/>
          <a:ln/>
        </p:spPr>
        <p:txBody>
          <a:bodyPr wrap="none" lIns="0" tIns="0" rIns="0" bIns="0" rtlCol="0" anchor="t"/>
          <a:lstStyle/>
          <a:p>
            <a:pPr marL="0" indent="0" algn="ctr">
              <a:lnSpc>
                <a:spcPts val="3100"/>
              </a:lnSpc>
              <a:buNone/>
            </a:pPr>
            <a:r>
              <a:rPr lang="en-US" sz="3000" b="1" dirty="0">
                <a:solidFill>
                  <a:srgbClr val="464646"/>
                </a:solidFill>
                <a:latin typeface="DM Sans Semi Bold" pitchFamily="34" charset="0"/>
                <a:ea typeface="DM Sans Semi Bold" pitchFamily="34" charset="-122"/>
                <a:cs typeface="DM Sans Semi Bold" pitchFamily="34" charset="-120"/>
              </a:rPr>
              <a:t>₹30 Lakhs</a:t>
            </a:r>
            <a:endParaRPr lang="en-US" sz="3000" b="1" dirty="0"/>
          </a:p>
        </p:txBody>
      </p:sp>
      <p:sp>
        <p:nvSpPr>
          <p:cNvPr id="5" name="Text 3">
            <a:extLst>
              <a:ext uri="{FF2B5EF4-FFF2-40B4-BE49-F238E27FC236}">
                <a16:creationId xmlns:a16="http://schemas.microsoft.com/office/drawing/2014/main" id="{FE72972F-168E-D721-1E57-D490F543E7E6}"/>
              </a:ext>
            </a:extLst>
          </p:cNvPr>
          <p:cNvSpPr/>
          <p:nvPr/>
        </p:nvSpPr>
        <p:spPr>
          <a:xfrm>
            <a:off x="3067883" y="2147590"/>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Monthly Fixed Costs</a:t>
            </a:r>
            <a:endParaRPr lang="en-US" sz="2000" dirty="0"/>
          </a:p>
        </p:txBody>
      </p:sp>
      <p:sp>
        <p:nvSpPr>
          <p:cNvPr id="6" name="Text 4">
            <a:extLst>
              <a:ext uri="{FF2B5EF4-FFF2-40B4-BE49-F238E27FC236}">
                <a16:creationId xmlns:a16="http://schemas.microsoft.com/office/drawing/2014/main" id="{8F1DC423-C6E7-5F0D-002F-EED05695C121}"/>
              </a:ext>
            </a:extLst>
          </p:cNvPr>
          <p:cNvSpPr/>
          <p:nvPr/>
        </p:nvSpPr>
        <p:spPr>
          <a:xfrm>
            <a:off x="7387525" y="1563974"/>
            <a:ext cx="6801326" cy="399098"/>
          </a:xfrm>
          <a:prstGeom prst="rect">
            <a:avLst/>
          </a:prstGeom>
          <a:noFill/>
          <a:ln/>
        </p:spPr>
        <p:txBody>
          <a:bodyPr wrap="none" lIns="0" tIns="0" rIns="0" bIns="0" rtlCol="0" anchor="t"/>
          <a:lstStyle/>
          <a:p>
            <a:pPr marL="0" indent="0" algn="ctr">
              <a:lnSpc>
                <a:spcPts val="3100"/>
              </a:lnSpc>
              <a:buNone/>
            </a:pPr>
            <a:r>
              <a:rPr lang="en-US" sz="3000" b="1" dirty="0">
                <a:solidFill>
                  <a:srgbClr val="464646"/>
                </a:solidFill>
                <a:latin typeface="DM Sans Semi Bold" pitchFamily="34" charset="0"/>
                <a:ea typeface="DM Sans Semi Bold" pitchFamily="34" charset="-122"/>
                <a:cs typeface="DM Sans Semi Bold" pitchFamily="34" charset="-120"/>
              </a:rPr>
              <a:t>₹11,786</a:t>
            </a:r>
            <a:endParaRPr lang="en-US" sz="3000" b="1" dirty="0"/>
          </a:p>
        </p:txBody>
      </p:sp>
      <p:sp>
        <p:nvSpPr>
          <p:cNvPr id="7" name="Text 5">
            <a:extLst>
              <a:ext uri="{FF2B5EF4-FFF2-40B4-BE49-F238E27FC236}">
                <a16:creationId xmlns:a16="http://schemas.microsoft.com/office/drawing/2014/main" id="{31168C77-C237-67E1-2821-0AEC763CD030}"/>
              </a:ext>
            </a:extLst>
          </p:cNvPr>
          <p:cNvSpPr/>
          <p:nvPr/>
        </p:nvSpPr>
        <p:spPr>
          <a:xfrm>
            <a:off x="9907072" y="2029153"/>
            <a:ext cx="1798796" cy="188952"/>
          </a:xfrm>
          <a:prstGeom prst="rect">
            <a:avLst/>
          </a:prstGeom>
          <a:noFill/>
          <a:ln/>
        </p:spPr>
        <p:txBody>
          <a:bodyPr wrap="none" lIns="0" tIns="0" rIns="0" bIns="0" rtlCol="0" anchor="t"/>
          <a:lstStyle/>
          <a:p>
            <a:pPr marL="0" indent="0" algn="ctr">
              <a:lnSpc>
                <a:spcPts val="1450"/>
              </a:lnSpc>
              <a:buNone/>
            </a:pPr>
            <a:r>
              <a:rPr lang="en-US" sz="1750" dirty="0">
                <a:solidFill>
                  <a:srgbClr val="464646"/>
                </a:solidFill>
                <a:latin typeface="DM Sans Semi Bold" pitchFamily="34" charset="0"/>
                <a:ea typeface="DM Sans Semi Bold" pitchFamily="34" charset="-122"/>
                <a:cs typeface="DM Sans Semi Bold" pitchFamily="34" charset="-120"/>
              </a:rPr>
              <a:t>Unit Contribution Margin</a:t>
            </a:r>
            <a:endParaRPr lang="en-US" sz="1750" dirty="0"/>
          </a:p>
        </p:txBody>
      </p:sp>
      <p:sp>
        <p:nvSpPr>
          <p:cNvPr id="8" name="Text 6">
            <a:extLst>
              <a:ext uri="{FF2B5EF4-FFF2-40B4-BE49-F238E27FC236}">
                <a16:creationId xmlns:a16="http://schemas.microsoft.com/office/drawing/2014/main" id="{D96CAB37-1F5C-455A-007E-6E308F8B426B}"/>
              </a:ext>
            </a:extLst>
          </p:cNvPr>
          <p:cNvSpPr/>
          <p:nvPr/>
        </p:nvSpPr>
        <p:spPr>
          <a:xfrm>
            <a:off x="7405807" y="2307800"/>
            <a:ext cx="6801326"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Per HydroPod Basic</a:t>
            </a:r>
            <a:endParaRPr lang="en-US" sz="2000" dirty="0"/>
          </a:p>
        </p:txBody>
      </p:sp>
      <p:sp>
        <p:nvSpPr>
          <p:cNvPr id="9" name="Text 7">
            <a:extLst>
              <a:ext uri="{FF2B5EF4-FFF2-40B4-BE49-F238E27FC236}">
                <a16:creationId xmlns:a16="http://schemas.microsoft.com/office/drawing/2014/main" id="{2B4F08DD-AE03-2A22-F326-51ED4D21917B}"/>
              </a:ext>
            </a:extLst>
          </p:cNvPr>
          <p:cNvSpPr/>
          <p:nvPr/>
        </p:nvSpPr>
        <p:spPr>
          <a:xfrm>
            <a:off x="423267" y="2771775"/>
            <a:ext cx="6801207" cy="399098"/>
          </a:xfrm>
          <a:prstGeom prst="rect">
            <a:avLst/>
          </a:prstGeom>
          <a:noFill/>
          <a:ln/>
        </p:spPr>
        <p:txBody>
          <a:bodyPr wrap="none" lIns="0" tIns="0" rIns="0" bIns="0" rtlCol="0" anchor="t"/>
          <a:lstStyle/>
          <a:p>
            <a:pPr marL="0" indent="0" algn="ctr">
              <a:lnSpc>
                <a:spcPts val="3100"/>
              </a:lnSpc>
              <a:buNone/>
            </a:pPr>
            <a:r>
              <a:rPr lang="en-US" sz="3000" b="1" dirty="0">
                <a:solidFill>
                  <a:srgbClr val="464646"/>
                </a:solidFill>
                <a:latin typeface="DM Sans Semi Bold" pitchFamily="34" charset="0"/>
                <a:ea typeface="DM Sans Semi Bold" pitchFamily="34" charset="-122"/>
                <a:cs typeface="DM Sans Semi Bold" pitchFamily="34" charset="-120"/>
              </a:rPr>
              <a:t>255</a:t>
            </a:r>
            <a:endParaRPr lang="en-US" sz="3000" b="1" dirty="0"/>
          </a:p>
        </p:txBody>
      </p:sp>
      <p:sp>
        <p:nvSpPr>
          <p:cNvPr id="10" name="Text 8">
            <a:extLst>
              <a:ext uri="{FF2B5EF4-FFF2-40B4-BE49-F238E27FC236}">
                <a16:creationId xmlns:a16="http://schemas.microsoft.com/office/drawing/2014/main" id="{BBE834E5-55F9-14B3-4E6C-6C7C33F664DC}"/>
              </a:ext>
            </a:extLst>
          </p:cNvPr>
          <p:cNvSpPr/>
          <p:nvPr/>
        </p:nvSpPr>
        <p:spPr>
          <a:xfrm>
            <a:off x="2581513" y="3321844"/>
            <a:ext cx="248459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Monthly Break-Even Sales Volume</a:t>
            </a:r>
            <a:endParaRPr lang="en-US" sz="2000" dirty="0"/>
          </a:p>
        </p:txBody>
      </p:sp>
      <p:sp>
        <p:nvSpPr>
          <p:cNvPr id="11" name="Text 9">
            <a:extLst>
              <a:ext uri="{FF2B5EF4-FFF2-40B4-BE49-F238E27FC236}">
                <a16:creationId xmlns:a16="http://schemas.microsoft.com/office/drawing/2014/main" id="{66201A40-99A5-D5A2-DCF1-5349B55FF31E}"/>
              </a:ext>
            </a:extLst>
          </p:cNvPr>
          <p:cNvSpPr/>
          <p:nvPr/>
        </p:nvSpPr>
        <p:spPr>
          <a:xfrm>
            <a:off x="7405807" y="2771775"/>
            <a:ext cx="6801326" cy="399098"/>
          </a:xfrm>
          <a:prstGeom prst="rect">
            <a:avLst/>
          </a:prstGeom>
          <a:noFill/>
          <a:ln/>
        </p:spPr>
        <p:txBody>
          <a:bodyPr wrap="none" lIns="0" tIns="0" rIns="0" bIns="0" rtlCol="0" anchor="t"/>
          <a:lstStyle/>
          <a:p>
            <a:pPr marL="0" indent="0" algn="ctr">
              <a:lnSpc>
                <a:spcPts val="3100"/>
              </a:lnSpc>
              <a:buNone/>
            </a:pPr>
            <a:r>
              <a:rPr lang="en-US" sz="3000" b="1" dirty="0">
                <a:solidFill>
                  <a:srgbClr val="464646"/>
                </a:solidFill>
                <a:latin typeface="DM Sans Semi Bold" pitchFamily="34" charset="0"/>
                <a:ea typeface="DM Sans Semi Bold" pitchFamily="34" charset="-122"/>
                <a:cs typeface="DM Sans Semi Bold" pitchFamily="34" charset="-120"/>
              </a:rPr>
              <a:t>₹63.3 Lakhs</a:t>
            </a:r>
            <a:endParaRPr lang="en-US" sz="3000" b="1" dirty="0"/>
          </a:p>
        </p:txBody>
      </p:sp>
      <p:sp>
        <p:nvSpPr>
          <p:cNvPr id="12" name="Text 10">
            <a:extLst>
              <a:ext uri="{FF2B5EF4-FFF2-40B4-BE49-F238E27FC236}">
                <a16:creationId xmlns:a16="http://schemas.microsoft.com/office/drawing/2014/main" id="{0EE1B1C8-8365-E732-34F7-9D9BE4965890}"/>
              </a:ext>
            </a:extLst>
          </p:cNvPr>
          <p:cNvSpPr/>
          <p:nvPr/>
        </p:nvSpPr>
        <p:spPr>
          <a:xfrm>
            <a:off x="10050542" y="3321844"/>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Break-Even Revenue</a:t>
            </a:r>
            <a:endParaRPr lang="en-US" sz="2000" dirty="0"/>
          </a:p>
        </p:txBody>
      </p:sp>
      <p:sp>
        <p:nvSpPr>
          <p:cNvPr id="13" name="Text 11">
            <a:extLst>
              <a:ext uri="{FF2B5EF4-FFF2-40B4-BE49-F238E27FC236}">
                <a16:creationId xmlns:a16="http://schemas.microsoft.com/office/drawing/2014/main" id="{78300EFA-71A6-F642-280D-97D12CE55B3A}"/>
              </a:ext>
            </a:extLst>
          </p:cNvPr>
          <p:cNvSpPr/>
          <p:nvPr/>
        </p:nvSpPr>
        <p:spPr>
          <a:xfrm>
            <a:off x="7405807" y="3583305"/>
            <a:ext cx="6801326" cy="193477"/>
          </a:xfrm>
          <a:prstGeom prst="rect">
            <a:avLst/>
          </a:prstGeom>
          <a:noFill/>
          <a:ln/>
        </p:spPr>
        <p:txBody>
          <a:bodyPr wrap="none" lIns="0" tIns="0" rIns="0" bIns="0" rtlCol="0" anchor="t"/>
          <a:lstStyle/>
          <a:p>
            <a:pPr marL="0" indent="0" algn="ctr">
              <a:lnSpc>
                <a:spcPts val="1500"/>
              </a:lnSpc>
              <a:buNone/>
            </a:pPr>
            <a:r>
              <a:rPr lang="en-US" sz="1750" dirty="0">
                <a:solidFill>
                  <a:srgbClr val="464646"/>
                </a:solidFill>
                <a:latin typeface="Inter Medium" pitchFamily="34" charset="0"/>
                <a:ea typeface="Inter Medium" pitchFamily="34" charset="-122"/>
                <a:cs typeface="Inter Medium" pitchFamily="34" charset="-120"/>
              </a:rPr>
              <a:t>Monthly</a:t>
            </a:r>
            <a:endParaRPr lang="en-US" sz="1750" dirty="0"/>
          </a:p>
        </p:txBody>
      </p:sp>
      <p:sp>
        <p:nvSpPr>
          <p:cNvPr id="14" name="Text 12">
            <a:extLst>
              <a:ext uri="{FF2B5EF4-FFF2-40B4-BE49-F238E27FC236}">
                <a16:creationId xmlns:a16="http://schemas.microsoft.com/office/drawing/2014/main" id="{F67BC287-FA4A-CFFC-1CA1-D9A35404E711}"/>
              </a:ext>
            </a:extLst>
          </p:cNvPr>
          <p:cNvSpPr/>
          <p:nvPr/>
        </p:nvSpPr>
        <p:spPr>
          <a:xfrm>
            <a:off x="5473422" y="3674035"/>
            <a:ext cx="2597587" cy="226814"/>
          </a:xfrm>
          <a:prstGeom prst="rect">
            <a:avLst/>
          </a:prstGeom>
          <a:noFill/>
          <a:ln/>
        </p:spPr>
        <p:txBody>
          <a:bodyPr wrap="none" lIns="0" tIns="0" rIns="0" bIns="0" rtlCol="0" anchor="t"/>
          <a:lstStyle/>
          <a:p>
            <a:pPr marL="0" indent="0" algn="l">
              <a:lnSpc>
                <a:spcPts val="1750"/>
              </a:lnSpc>
              <a:buNone/>
            </a:pPr>
            <a:r>
              <a:rPr lang="en-US" sz="2500" b="1" dirty="0">
                <a:solidFill>
                  <a:srgbClr val="030303"/>
                </a:solidFill>
                <a:latin typeface="DM Sans Semi Bold" pitchFamily="34" charset="0"/>
                <a:ea typeface="DM Sans Semi Bold" pitchFamily="34" charset="-122"/>
                <a:cs typeface="DM Sans Semi Bold" pitchFamily="34" charset="-120"/>
              </a:rPr>
              <a:t>Break-Even Scenario Analysis</a:t>
            </a:r>
            <a:endParaRPr lang="en-US" sz="2500" b="1" dirty="0"/>
          </a:p>
        </p:txBody>
      </p:sp>
      <p:sp>
        <p:nvSpPr>
          <p:cNvPr id="15" name="Text 13">
            <a:extLst>
              <a:ext uri="{FF2B5EF4-FFF2-40B4-BE49-F238E27FC236}">
                <a16:creationId xmlns:a16="http://schemas.microsoft.com/office/drawing/2014/main" id="{39CEC0E4-05C2-D620-55F2-6797CDB35886}"/>
              </a:ext>
            </a:extLst>
          </p:cNvPr>
          <p:cNvSpPr/>
          <p:nvPr/>
        </p:nvSpPr>
        <p:spPr>
          <a:xfrm>
            <a:off x="423267" y="4266974"/>
            <a:ext cx="1511856" cy="188952"/>
          </a:xfrm>
          <a:prstGeom prst="rect">
            <a:avLst/>
          </a:prstGeom>
          <a:noFill/>
          <a:ln/>
        </p:spPr>
        <p:txBody>
          <a:bodyPr wrap="none" lIns="0" tIns="0" rIns="0" bIns="0" rtlCol="0" anchor="t"/>
          <a:lstStyle/>
          <a:p>
            <a:pPr marL="0" indent="0" algn="l">
              <a:lnSpc>
                <a:spcPts val="1450"/>
              </a:lnSpc>
              <a:buNone/>
            </a:pPr>
            <a:r>
              <a:rPr lang="en-US" sz="2000" b="1" dirty="0">
                <a:solidFill>
                  <a:srgbClr val="1D4F10"/>
                </a:solidFill>
                <a:latin typeface="DM Sans Semi Bold" pitchFamily="34" charset="0"/>
                <a:ea typeface="DM Sans Semi Bold" pitchFamily="34" charset="-122"/>
                <a:cs typeface="DM Sans Semi Bold" pitchFamily="34" charset="-120"/>
              </a:rPr>
              <a:t>Conservative</a:t>
            </a:r>
            <a:endParaRPr lang="en-US" sz="2000" b="1" dirty="0">
              <a:solidFill>
                <a:srgbClr val="1D4F10"/>
              </a:solidFill>
            </a:endParaRPr>
          </a:p>
        </p:txBody>
      </p:sp>
      <p:sp>
        <p:nvSpPr>
          <p:cNvPr id="16" name="Text 14">
            <a:extLst>
              <a:ext uri="{FF2B5EF4-FFF2-40B4-BE49-F238E27FC236}">
                <a16:creationId xmlns:a16="http://schemas.microsoft.com/office/drawing/2014/main" id="{8AE63121-3E3A-6985-826B-26FE16DBB90F}"/>
              </a:ext>
            </a:extLst>
          </p:cNvPr>
          <p:cNvSpPr/>
          <p:nvPr/>
        </p:nvSpPr>
        <p:spPr>
          <a:xfrm>
            <a:off x="423267" y="4576775"/>
            <a:ext cx="4397454" cy="193477"/>
          </a:xfrm>
          <a:prstGeom prst="rect">
            <a:avLst/>
          </a:prstGeom>
          <a:noFill/>
          <a:ln/>
        </p:spPr>
        <p:txBody>
          <a:bodyPr wrap="none" lIns="0" tIns="0" rIns="0" bIns="0" rtlCol="0" anchor="t"/>
          <a:lstStyle/>
          <a:p>
            <a:pPr marL="0" indent="0" algn="l">
              <a:lnSpc>
                <a:spcPts val="1500"/>
              </a:lnSpc>
              <a:buNone/>
            </a:pPr>
            <a:r>
              <a:rPr lang="en-US" dirty="0">
                <a:solidFill>
                  <a:srgbClr val="464646"/>
                </a:solidFill>
                <a:latin typeface="Inter Medium" pitchFamily="34" charset="0"/>
                <a:ea typeface="Inter Medium" pitchFamily="34" charset="-122"/>
                <a:cs typeface="Inter Medium" pitchFamily="34" charset="-120"/>
              </a:rPr>
              <a:t>220 units/month → Break-even in Month 22</a:t>
            </a:r>
            <a:endParaRPr lang="en-US" dirty="0"/>
          </a:p>
        </p:txBody>
      </p:sp>
      <p:sp>
        <p:nvSpPr>
          <p:cNvPr id="17" name="Text 15">
            <a:extLst>
              <a:ext uri="{FF2B5EF4-FFF2-40B4-BE49-F238E27FC236}">
                <a16:creationId xmlns:a16="http://schemas.microsoft.com/office/drawing/2014/main" id="{3F8D957C-7B7D-9E4B-0E24-76897B34A7F5}"/>
              </a:ext>
            </a:extLst>
          </p:cNvPr>
          <p:cNvSpPr/>
          <p:nvPr/>
        </p:nvSpPr>
        <p:spPr>
          <a:xfrm>
            <a:off x="5123378" y="4266974"/>
            <a:ext cx="1511856" cy="188952"/>
          </a:xfrm>
          <a:prstGeom prst="rect">
            <a:avLst/>
          </a:prstGeom>
          <a:noFill/>
          <a:ln/>
        </p:spPr>
        <p:txBody>
          <a:bodyPr wrap="none" lIns="0" tIns="0" rIns="0" bIns="0" rtlCol="0" anchor="t"/>
          <a:lstStyle/>
          <a:p>
            <a:pPr marL="0" indent="0" algn="l">
              <a:lnSpc>
                <a:spcPts val="1450"/>
              </a:lnSpc>
              <a:buNone/>
            </a:pPr>
            <a:r>
              <a:rPr lang="en-US" sz="2000" b="1" dirty="0">
                <a:solidFill>
                  <a:srgbClr val="1D4F10"/>
                </a:solidFill>
                <a:latin typeface="DM Sans Semi Bold" pitchFamily="34" charset="0"/>
                <a:ea typeface="DM Sans Semi Bold" pitchFamily="34" charset="-122"/>
                <a:cs typeface="DM Sans Semi Bold" pitchFamily="34" charset="-120"/>
              </a:rPr>
              <a:t>Base Case</a:t>
            </a:r>
            <a:endParaRPr lang="en-US" sz="2000" b="1" dirty="0">
              <a:solidFill>
                <a:srgbClr val="1D4F10"/>
              </a:solidFill>
            </a:endParaRPr>
          </a:p>
        </p:txBody>
      </p:sp>
      <p:sp>
        <p:nvSpPr>
          <p:cNvPr id="18" name="Text 16">
            <a:extLst>
              <a:ext uri="{FF2B5EF4-FFF2-40B4-BE49-F238E27FC236}">
                <a16:creationId xmlns:a16="http://schemas.microsoft.com/office/drawing/2014/main" id="{921B4B9A-DB0D-E022-1E7C-E3F52A687002}"/>
              </a:ext>
            </a:extLst>
          </p:cNvPr>
          <p:cNvSpPr/>
          <p:nvPr/>
        </p:nvSpPr>
        <p:spPr>
          <a:xfrm>
            <a:off x="5123378" y="4576775"/>
            <a:ext cx="4397454" cy="193477"/>
          </a:xfrm>
          <a:prstGeom prst="rect">
            <a:avLst/>
          </a:prstGeom>
          <a:noFill/>
          <a:ln/>
        </p:spPr>
        <p:txBody>
          <a:bodyPr wrap="none" lIns="0" tIns="0" rIns="0" bIns="0" rtlCol="0" anchor="t"/>
          <a:lstStyle/>
          <a:p>
            <a:pPr marL="0" indent="0" algn="l">
              <a:lnSpc>
                <a:spcPts val="1500"/>
              </a:lnSpc>
              <a:buNone/>
            </a:pPr>
            <a:r>
              <a:rPr lang="en-US" dirty="0">
                <a:solidFill>
                  <a:srgbClr val="464646"/>
                </a:solidFill>
                <a:latin typeface="Inter Medium" pitchFamily="34" charset="0"/>
                <a:ea typeface="Inter Medium" pitchFamily="34" charset="-122"/>
                <a:cs typeface="Inter Medium" pitchFamily="34" charset="-120"/>
              </a:rPr>
              <a:t>255 units/month → Break-even in Month 18</a:t>
            </a:r>
            <a:endParaRPr lang="en-US" dirty="0"/>
          </a:p>
        </p:txBody>
      </p:sp>
      <p:sp>
        <p:nvSpPr>
          <p:cNvPr id="19" name="Text 17">
            <a:extLst>
              <a:ext uri="{FF2B5EF4-FFF2-40B4-BE49-F238E27FC236}">
                <a16:creationId xmlns:a16="http://schemas.microsoft.com/office/drawing/2014/main" id="{810A9D1C-41F4-8975-433B-2F4E56B36F1D}"/>
              </a:ext>
            </a:extLst>
          </p:cNvPr>
          <p:cNvSpPr/>
          <p:nvPr/>
        </p:nvSpPr>
        <p:spPr>
          <a:xfrm>
            <a:off x="9823490" y="4266974"/>
            <a:ext cx="1511856" cy="188952"/>
          </a:xfrm>
          <a:prstGeom prst="rect">
            <a:avLst/>
          </a:prstGeom>
          <a:noFill/>
          <a:ln/>
        </p:spPr>
        <p:txBody>
          <a:bodyPr wrap="none" lIns="0" tIns="0" rIns="0" bIns="0" rtlCol="0" anchor="t"/>
          <a:lstStyle/>
          <a:p>
            <a:pPr marL="0" indent="0" algn="l">
              <a:lnSpc>
                <a:spcPts val="1450"/>
              </a:lnSpc>
              <a:buNone/>
            </a:pPr>
            <a:r>
              <a:rPr lang="en-US" sz="2000" b="1" dirty="0">
                <a:solidFill>
                  <a:srgbClr val="1D4F10"/>
                </a:solidFill>
                <a:latin typeface="DM Sans Semi Bold" pitchFamily="34" charset="0"/>
                <a:ea typeface="DM Sans Semi Bold" pitchFamily="34" charset="-122"/>
                <a:cs typeface="DM Sans Semi Bold" pitchFamily="34" charset="-120"/>
              </a:rPr>
              <a:t>Optimistic</a:t>
            </a:r>
            <a:endParaRPr lang="en-US" sz="2000" b="1" dirty="0">
              <a:solidFill>
                <a:srgbClr val="1D4F10"/>
              </a:solidFill>
            </a:endParaRPr>
          </a:p>
        </p:txBody>
      </p:sp>
      <p:sp>
        <p:nvSpPr>
          <p:cNvPr id="20" name="Text 18">
            <a:extLst>
              <a:ext uri="{FF2B5EF4-FFF2-40B4-BE49-F238E27FC236}">
                <a16:creationId xmlns:a16="http://schemas.microsoft.com/office/drawing/2014/main" id="{02FA67DB-C0A0-AD72-2201-D5192E853E58}"/>
              </a:ext>
            </a:extLst>
          </p:cNvPr>
          <p:cNvSpPr/>
          <p:nvPr/>
        </p:nvSpPr>
        <p:spPr>
          <a:xfrm>
            <a:off x="9823490" y="4576775"/>
            <a:ext cx="4397454" cy="193477"/>
          </a:xfrm>
          <a:prstGeom prst="rect">
            <a:avLst/>
          </a:prstGeom>
          <a:noFill/>
          <a:ln/>
        </p:spPr>
        <p:txBody>
          <a:bodyPr wrap="none" lIns="0" tIns="0" rIns="0" bIns="0" rtlCol="0" anchor="t"/>
          <a:lstStyle/>
          <a:p>
            <a:pPr marL="0" indent="0" algn="l">
              <a:lnSpc>
                <a:spcPts val="1500"/>
              </a:lnSpc>
              <a:buNone/>
            </a:pPr>
            <a:r>
              <a:rPr lang="en-US" dirty="0">
                <a:solidFill>
                  <a:srgbClr val="464646"/>
                </a:solidFill>
                <a:latin typeface="Inter Medium" pitchFamily="34" charset="0"/>
                <a:ea typeface="Inter Medium" pitchFamily="34" charset="-122"/>
                <a:cs typeface="Inter Medium" pitchFamily="34" charset="-120"/>
              </a:rPr>
              <a:t>290 units/month → Break-even in Month 15</a:t>
            </a:r>
            <a:endParaRPr lang="en-US" dirty="0"/>
          </a:p>
        </p:txBody>
      </p:sp>
      <p:sp>
        <p:nvSpPr>
          <p:cNvPr id="21" name="Text 19">
            <a:extLst>
              <a:ext uri="{FF2B5EF4-FFF2-40B4-BE49-F238E27FC236}">
                <a16:creationId xmlns:a16="http://schemas.microsoft.com/office/drawing/2014/main" id="{4F018419-B09E-BC6F-4470-C99523B83D8B}"/>
              </a:ext>
            </a:extLst>
          </p:cNvPr>
          <p:cNvSpPr/>
          <p:nvPr/>
        </p:nvSpPr>
        <p:spPr>
          <a:xfrm>
            <a:off x="5879306" y="5331458"/>
            <a:ext cx="1814155" cy="226814"/>
          </a:xfrm>
          <a:prstGeom prst="rect">
            <a:avLst/>
          </a:prstGeom>
          <a:noFill/>
          <a:ln/>
        </p:spPr>
        <p:txBody>
          <a:bodyPr wrap="none" lIns="0" tIns="0" rIns="0" bIns="0" rtlCol="0" anchor="t"/>
          <a:lstStyle/>
          <a:p>
            <a:pPr marL="0" indent="0" algn="l">
              <a:lnSpc>
                <a:spcPts val="1750"/>
              </a:lnSpc>
              <a:buNone/>
            </a:pPr>
            <a:r>
              <a:rPr lang="en-US" sz="2500" b="1" dirty="0">
                <a:solidFill>
                  <a:srgbClr val="030303"/>
                </a:solidFill>
                <a:latin typeface="DM Sans Semi Bold" pitchFamily="34" charset="0"/>
                <a:ea typeface="DM Sans Semi Bold" pitchFamily="34" charset="-122"/>
                <a:cs typeface="DM Sans Semi Bold" pitchFamily="34" charset="-120"/>
              </a:rPr>
              <a:t>Path to Profitability</a:t>
            </a:r>
            <a:endParaRPr lang="en-US" sz="2500" b="1" dirty="0"/>
          </a:p>
        </p:txBody>
      </p:sp>
      <p:sp>
        <p:nvSpPr>
          <p:cNvPr id="22" name="Shape 20">
            <a:extLst>
              <a:ext uri="{FF2B5EF4-FFF2-40B4-BE49-F238E27FC236}">
                <a16:creationId xmlns:a16="http://schemas.microsoft.com/office/drawing/2014/main" id="{ABD1A3D1-8D5F-C30E-8460-6AB6727738F9}"/>
              </a:ext>
            </a:extLst>
          </p:cNvPr>
          <p:cNvSpPr/>
          <p:nvPr/>
        </p:nvSpPr>
        <p:spPr>
          <a:xfrm>
            <a:off x="423267" y="6796707"/>
            <a:ext cx="13783866" cy="15240"/>
          </a:xfrm>
          <a:prstGeom prst="roundRect">
            <a:avLst>
              <a:gd name="adj" fmla="val 119047"/>
            </a:avLst>
          </a:prstGeom>
          <a:solidFill>
            <a:srgbClr val="D8D4D4"/>
          </a:solidFill>
          <a:ln/>
        </p:spPr>
      </p:sp>
      <p:sp>
        <p:nvSpPr>
          <p:cNvPr id="23" name="Shape 21">
            <a:extLst>
              <a:ext uri="{FF2B5EF4-FFF2-40B4-BE49-F238E27FC236}">
                <a16:creationId xmlns:a16="http://schemas.microsoft.com/office/drawing/2014/main" id="{0F78E67E-C54B-F4D0-BD6B-837E301E6D8D}"/>
              </a:ext>
            </a:extLst>
          </p:cNvPr>
          <p:cNvSpPr/>
          <p:nvPr/>
        </p:nvSpPr>
        <p:spPr>
          <a:xfrm>
            <a:off x="2672477" y="6433983"/>
            <a:ext cx="15240" cy="362783"/>
          </a:xfrm>
          <a:prstGeom prst="roundRect">
            <a:avLst>
              <a:gd name="adj" fmla="val 119047"/>
            </a:avLst>
          </a:prstGeom>
          <a:solidFill>
            <a:srgbClr val="D8D4D4"/>
          </a:solidFill>
          <a:ln/>
        </p:spPr>
      </p:sp>
      <p:sp>
        <p:nvSpPr>
          <p:cNvPr id="24" name="Shape 22">
            <a:extLst>
              <a:ext uri="{FF2B5EF4-FFF2-40B4-BE49-F238E27FC236}">
                <a16:creationId xmlns:a16="http://schemas.microsoft.com/office/drawing/2014/main" id="{C5D898EA-BF81-2806-4521-E6B60446C19B}"/>
              </a:ext>
            </a:extLst>
          </p:cNvPr>
          <p:cNvSpPr/>
          <p:nvPr/>
        </p:nvSpPr>
        <p:spPr>
          <a:xfrm>
            <a:off x="2544128" y="6660678"/>
            <a:ext cx="272058" cy="272058"/>
          </a:xfrm>
          <a:prstGeom prst="roundRect">
            <a:avLst>
              <a:gd name="adj" fmla="val 6669"/>
            </a:avLst>
          </a:prstGeom>
          <a:solidFill>
            <a:srgbClr val="F2EEEE"/>
          </a:solidFill>
          <a:ln/>
        </p:spPr>
      </p:sp>
      <p:sp>
        <p:nvSpPr>
          <p:cNvPr id="25" name="Text 23">
            <a:extLst>
              <a:ext uri="{FF2B5EF4-FFF2-40B4-BE49-F238E27FC236}">
                <a16:creationId xmlns:a16="http://schemas.microsoft.com/office/drawing/2014/main" id="{DEDAFFBF-86DD-496D-F146-5ACDFDF316C8}"/>
              </a:ext>
            </a:extLst>
          </p:cNvPr>
          <p:cNvSpPr/>
          <p:nvPr/>
        </p:nvSpPr>
        <p:spPr>
          <a:xfrm>
            <a:off x="2589431" y="6683300"/>
            <a:ext cx="181332" cy="226695"/>
          </a:xfrm>
          <a:prstGeom prst="rect">
            <a:avLst/>
          </a:prstGeom>
          <a:noFill/>
          <a:ln/>
        </p:spPr>
        <p:txBody>
          <a:bodyPr wrap="none" lIns="0" tIns="0" rIns="0" bIns="0" rtlCol="0" anchor="t"/>
          <a:lstStyle/>
          <a:p>
            <a:pPr marL="0" indent="0" algn="ctr">
              <a:lnSpc>
                <a:spcPts val="1400"/>
              </a:lnSpc>
              <a:buNone/>
            </a:pPr>
            <a:r>
              <a:rPr lang="en-US" sz="2000" dirty="0">
                <a:solidFill>
                  <a:srgbClr val="464646"/>
                </a:solidFill>
                <a:latin typeface="DM Sans Semi Bold" pitchFamily="34" charset="0"/>
                <a:ea typeface="DM Sans Semi Bold" pitchFamily="34" charset="-122"/>
                <a:cs typeface="DM Sans Semi Bold" pitchFamily="34" charset="-120"/>
              </a:rPr>
              <a:t>1</a:t>
            </a:r>
            <a:endParaRPr lang="en-US" sz="2000" dirty="0"/>
          </a:p>
        </p:txBody>
      </p:sp>
      <p:sp>
        <p:nvSpPr>
          <p:cNvPr id="26" name="Text 24">
            <a:extLst>
              <a:ext uri="{FF2B5EF4-FFF2-40B4-BE49-F238E27FC236}">
                <a16:creationId xmlns:a16="http://schemas.microsoft.com/office/drawing/2014/main" id="{F8FC8AD1-8642-0C25-5F22-8D55ADF28B67}"/>
              </a:ext>
            </a:extLst>
          </p:cNvPr>
          <p:cNvSpPr/>
          <p:nvPr/>
        </p:nvSpPr>
        <p:spPr>
          <a:xfrm>
            <a:off x="1924288" y="5858018"/>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Month 1-12</a:t>
            </a:r>
            <a:endParaRPr lang="en-US" sz="2000" dirty="0"/>
          </a:p>
        </p:txBody>
      </p:sp>
      <p:sp>
        <p:nvSpPr>
          <p:cNvPr id="27" name="Text 25">
            <a:extLst>
              <a:ext uri="{FF2B5EF4-FFF2-40B4-BE49-F238E27FC236}">
                <a16:creationId xmlns:a16="http://schemas.microsoft.com/office/drawing/2014/main" id="{E251C85B-9C8B-0F5B-697B-A00220C1034F}"/>
              </a:ext>
            </a:extLst>
          </p:cNvPr>
          <p:cNvSpPr/>
          <p:nvPr/>
        </p:nvSpPr>
        <p:spPr>
          <a:xfrm>
            <a:off x="544116" y="6119479"/>
            <a:ext cx="4272320"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Negative cash flow (₹180-220 Lakhs cumulative)</a:t>
            </a:r>
            <a:endParaRPr lang="en-US" sz="2000" dirty="0"/>
          </a:p>
        </p:txBody>
      </p:sp>
      <p:sp>
        <p:nvSpPr>
          <p:cNvPr id="28" name="Shape 26">
            <a:extLst>
              <a:ext uri="{FF2B5EF4-FFF2-40B4-BE49-F238E27FC236}">
                <a16:creationId xmlns:a16="http://schemas.microsoft.com/office/drawing/2014/main" id="{986F71AB-5E8F-AA98-6AF5-00F036B7366A}"/>
              </a:ext>
            </a:extLst>
          </p:cNvPr>
          <p:cNvSpPr/>
          <p:nvPr/>
        </p:nvSpPr>
        <p:spPr>
          <a:xfrm>
            <a:off x="4989909" y="6796647"/>
            <a:ext cx="15240" cy="362783"/>
          </a:xfrm>
          <a:prstGeom prst="roundRect">
            <a:avLst>
              <a:gd name="adj" fmla="val 119047"/>
            </a:avLst>
          </a:prstGeom>
          <a:solidFill>
            <a:srgbClr val="D8D4D4"/>
          </a:solidFill>
          <a:ln/>
        </p:spPr>
      </p:sp>
      <p:sp>
        <p:nvSpPr>
          <p:cNvPr id="29" name="Shape 27">
            <a:extLst>
              <a:ext uri="{FF2B5EF4-FFF2-40B4-BE49-F238E27FC236}">
                <a16:creationId xmlns:a16="http://schemas.microsoft.com/office/drawing/2014/main" id="{86424F23-91DF-267C-73E0-E213EC8CDB71}"/>
              </a:ext>
            </a:extLst>
          </p:cNvPr>
          <p:cNvSpPr/>
          <p:nvPr/>
        </p:nvSpPr>
        <p:spPr>
          <a:xfrm>
            <a:off x="4861560" y="6660678"/>
            <a:ext cx="272058" cy="272058"/>
          </a:xfrm>
          <a:prstGeom prst="roundRect">
            <a:avLst>
              <a:gd name="adj" fmla="val 6669"/>
            </a:avLst>
          </a:prstGeom>
          <a:solidFill>
            <a:srgbClr val="F2EEEE"/>
          </a:solidFill>
          <a:ln/>
        </p:spPr>
        <p:txBody>
          <a:bodyPr/>
          <a:lstStyle/>
          <a:p>
            <a:endParaRPr lang="en-US"/>
          </a:p>
        </p:txBody>
      </p:sp>
      <p:sp>
        <p:nvSpPr>
          <p:cNvPr id="30" name="Text 28">
            <a:extLst>
              <a:ext uri="{FF2B5EF4-FFF2-40B4-BE49-F238E27FC236}">
                <a16:creationId xmlns:a16="http://schemas.microsoft.com/office/drawing/2014/main" id="{14E6704D-7D72-A996-EB8B-8FB03D5CA13E}"/>
              </a:ext>
            </a:extLst>
          </p:cNvPr>
          <p:cNvSpPr/>
          <p:nvPr/>
        </p:nvSpPr>
        <p:spPr>
          <a:xfrm>
            <a:off x="4906863" y="6683300"/>
            <a:ext cx="181332" cy="226695"/>
          </a:xfrm>
          <a:prstGeom prst="rect">
            <a:avLst/>
          </a:prstGeom>
          <a:noFill/>
          <a:ln/>
        </p:spPr>
        <p:txBody>
          <a:bodyPr wrap="none" lIns="0" tIns="0" rIns="0" bIns="0" rtlCol="0" anchor="t"/>
          <a:lstStyle/>
          <a:p>
            <a:pPr marL="0" indent="0" algn="ctr">
              <a:lnSpc>
                <a:spcPts val="1400"/>
              </a:lnSpc>
              <a:buNone/>
            </a:pPr>
            <a:r>
              <a:rPr lang="en-US" sz="2000" dirty="0">
                <a:solidFill>
                  <a:srgbClr val="464646"/>
                </a:solidFill>
                <a:latin typeface="DM Sans Semi Bold" pitchFamily="34" charset="0"/>
                <a:ea typeface="DM Sans Semi Bold" pitchFamily="34" charset="-122"/>
                <a:cs typeface="DM Sans Semi Bold" pitchFamily="34" charset="-120"/>
              </a:rPr>
              <a:t>2</a:t>
            </a:r>
            <a:endParaRPr lang="en-US" sz="2000" dirty="0"/>
          </a:p>
        </p:txBody>
      </p:sp>
      <p:sp>
        <p:nvSpPr>
          <p:cNvPr id="31" name="Text 29">
            <a:extLst>
              <a:ext uri="{FF2B5EF4-FFF2-40B4-BE49-F238E27FC236}">
                <a16:creationId xmlns:a16="http://schemas.microsoft.com/office/drawing/2014/main" id="{74EB5C5E-7F3B-9C7E-D707-77DB86A916DC}"/>
              </a:ext>
            </a:extLst>
          </p:cNvPr>
          <p:cNvSpPr/>
          <p:nvPr/>
        </p:nvSpPr>
        <p:spPr>
          <a:xfrm>
            <a:off x="4241721" y="7280458"/>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Month 13-18</a:t>
            </a:r>
            <a:endParaRPr lang="en-US" sz="2000" dirty="0"/>
          </a:p>
        </p:txBody>
      </p:sp>
      <p:sp>
        <p:nvSpPr>
          <p:cNvPr id="32" name="Text 30">
            <a:extLst>
              <a:ext uri="{FF2B5EF4-FFF2-40B4-BE49-F238E27FC236}">
                <a16:creationId xmlns:a16="http://schemas.microsoft.com/office/drawing/2014/main" id="{08D97C34-D40A-BD11-7956-B384FDC83899}"/>
              </a:ext>
            </a:extLst>
          </p:cNvPr>
          <p:cNvSpPr/>
          <p:nvPr/>
        </p:nvSpPr>
        <p:spPr>
          <a:xfrm>
            <a:off x="2861548" y="7541919"/>
            <a:ext cx="4272320"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Break-even achieved</a:t>
            </a:r>
            <a:endParaRPr lang="en-US" sz="2000" dirty="0"/>
          </a:p>
        </p:txBody>
      </p:sp>
      <p:sp>
        <p:nvSpPr>
          <p:cNvPr id="33" name="Shape 31">
            <a:extLst>
              <a:ext uri="{FF2B5EF4-FFF2-40B4-BE49-F238E27FC236}">
                <a16:creationId xmlns:a16="http://schemas.microsoft.com/office/drawing/2014/main" id="{81B8EEC6-BD16-A9D3-58BD-D64B46279C72}"/>
              </a:ext>
            </a:extLst>
          </p:cNvPr>
          <p:cNvSpPr/>
          <p:nvPr/>
        </p:nvSpPr>
        <p:spPr>
          <a:xfrm>
            <a:off x="7307342" y="6433983"/>
            <a:ext cx="15240" cy="362783"/>
          </a:xfrm>
          <a:prstGeom prst="roundRect">
            <a:avLst>
              <a:gd name="adj" fmla="val 119047"/>
            </a:avLst>
          </a:prstGeom>
          <a:solidFill>
            <a:srgbClr val="D8D4D4"/>
          </a:solidFill>
          <a:ln/>
        </p:spPr>
      </p:sp>
      <p:sp>
        <p:nvSpPr>
          <p:cNvPr id="34" name="Shape 32">
            <a:extLst>
              <a:ext uri="{FF2B5EF4-FFF2-40B4-BE49-F238E27FC236}">
                <a16:creationId xmlns:a16="http://schemas.microsoft.com/office/drawing/2014/main" id="{F836E471-F7BB-3253-C012-E4EC32842039}"/>
              </a:ext>
            </a:extLst>
          </p:cNvPr>
          <p:cNvSpPr/>
          <p:nvPr/>
        </p:nvSpPr>
        <p:spPr>
          <a:xfrm>
            <a:off x="7178993" y="6660678"/>
            <a:ext cx="272058" cy="272058"/>
          </a:xfrm>
          <a:prstGeom prst="roundRect">
            <a:avLst>
              <a:gd name="adj" fmla="val 6669"/>
            </a:avLst>
          </a:prstGeom>
          <a:solidFill>
            <a:srgbClr val="F2EEEE"/>
          </a:solidFill>
          <a:ln/>
        </p:spPr>
      </p:sp>
      <p:sp>
        <p:nvSpPr>
          <p:cNvPr id="35" name="Text 33">
            <a:extLst>
              <a:ext uri="{FF2B5EF4-FFF2-40B4-BE49-F238E27FC236}">
                <a16:creationId xmlns:a16="http://schemas.microsoft.com/office/drawing/2014/main" id="{A9EDE8C6-5433-4C74-7C72-E9E0B65EFD94}"/>
              </a:ext>
            </a:extLst>
          </p:cNvPr>
          <p:cNvSpPr/>
          <p:nvPr/>
        </p:nvSpPr>
        <p:spPr>
          <a:xfrm>
            <a:off x="7224296" y="6683300"/>
            <a:ext cx="181332" cy="226695"/>
          </a:xfrm>
          <a:prstGeom prst="rect">
            <a:avLst/>
          </a:prstGeom>
          <a:noFill/>
          <a:ln/>
        </p:spPr>
        <p:txBody>
          <a:bodyPr wrap="none" lIns="0" tIns="0" rIns="0" bIns="0" rtlCol="0" anchor="t"/>
          <a:lstStyle/>
          <a:p>
            <a:pPr marL="0" indent="0" algn="ctr">
              <a:lnSpc>
                <a:spcPts val="1400"/>
              </a:lnSpc>
              <a:buNone/>
            </a:pPr>
            <a:r>
              <a:rPr lang="en-US" sz="2000" dirty="0">
                <a:solidFill>
                  <a:srgbClr val="464646"/>
                </a:solidFill>
                <a:latin typeface="DM Sans Semi Bold" pitchFamily="34" charset="0"/>
                <a:ea typeface="DM Sans Semi Bold" pitchFamily="34" charset="-122"/>
                <a:cs typeface="DM Sans Semi Bold" pitchFamily="34" charset="-120"/>
              </a:rPr>
              <a:t>3</a:t>
            </a:r>
            <a:endParaRPr lang="en-US" sz="2000" dirty="0"/>
          </a:p>
        </p:txBody>
      </p:sp>
      <p:sp>
        <p:nvSpPr>
          <p:cNvPr id="36" name="Text 34">
            <a:extLst>
              <a:ext uri="{FF2B5EF4-FFF2-40B4-BE49-F238E27FC236}">
                <a16:creationId xmlns:a16="http://schemas.microsoft.com/office/drawing/2014/main" id="{CC28D06B-1E6F-F85A-1B8C-C827F86D089B}"/>
              </a:ext>
            </a:extLst>
          </p:cNvPr>
          <p:cNvSpPr/>
          <p:nvPr/>
        </p:nvSpPr>
        <p:spPr>
          <a:xfrm>
            <a:off x="6559153" y="5858018"/>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Month 19+</a:t>
            </a:r>
            <a:endParaRPr lang="en-US" sz="2000" dirty="0"/>
          </a:p>
        </p:txBody>
      </p:sp>
      <p:sp>
        <p:nvSpPr>
          <p:cNvPr id="37" name="Text 35">
            <a:extLst>
              <a:ext uri="{FF2B5EF4-FFF2-40B4-BE49-F238E27FC236}">
                <a16:creationId xmlns:a16="http://schemas.microsoft.com/office/drawing/2014/main" id="{36D6DE9F-4EB2-D569-75FA-61349DADC943}"/>
              </a:ext>
            </a:extLst>
          </p:cNvPr>
          <p:cNvSpPr/>
          <p:nvPr/>
        </p:nvSpPr>
        <p:spPr>
          <a:xfrm>
            <a:off x="5178981" y="6119479"/>
            <a:ext cx="4272320"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Positive cash flow</a:t>
            </a:r>
            <a:endParaRPr lang="en-US" sz="2000" dirty="0"/>
          </a:p>
        </p:txBody>
      </p:sp>
      <p:sp>
        <p:nvSpPr>
          <p:cNvPr id="38" name="Shape 36">
            <a:extLst>
              <a:ext uri="{FF2B5EF4-FFF2-40B4-BE49-F238E27FC236}">
                <a16:creationId xmlns:a16="http://schemas.microsoft.com/office/drawing/2014/main" id="{16952014-7560-9860-3776-1AC6F34341AB}"/>
              </a:ext>
            </a:extLst>
          </p:cNvPr>
          <p:cNvSpPr/>
          <p:nvPr/>
        </p:nvSpPr>
        <p:spPr>
          <a:xfrm>
            <a:off x="9624774" y="6796647"/>
            <a:ext cx="15240" cy="362783"/>
          </a:xfrm>
          <a:prstGeom prst="roundRect">
            <a:avLst>
              <a:gd name="adj" fmla="val 119047"/>
            </a:avLst>
          </a:prstGeom>
          <a:solidFill>
            <a:srgbClr val="D8D4D4"/>
          </a:solidFill>
          <a:ln/>
        </p:spPr>
      </p:sp>
      <p:sp>
        <p:nvSpPr>
          <p:cNvPr id="39" name="Shape 37">
            <a:extLst>
              <a:ext uri="{FF2B5EF4-FFF2-40B4-BE49-F238E27FC236}">
                <a16:creationId xmlns:a16="http://schemas.microsoft.com/office/drawing/2014/main" id="{E3D63315-DC87-552F-B8B7-88312F2DC6DC}"/>
              </a:ext>
            </a:extLst>
          </p:cNvPr>
          <p:cNvSpPr/>
          <p:nvPr/>
        </p:nvSpPr>
        <p:spPr>
          <a:xfrm>
            <a:off x="9496425" y="6660678"/>
            <a:ext cx="272058" cy="272058"/>
          </a:xfrm>
          <a:prstGeom prst="roundRect">
            <a:avLst>
              <a:gd name="adj" fmla="val 6669"/>
            </a:avLst>
          </a:prstGeom>
          <a:solidFill>
            <a:srgbClr val="F2EEEE"/>
          </a:solidFill>
          <a:ln/>
        </p:spPr>
      </p:sp>
      <p:sp>
        <p:nvSpPr>
          <p:cNvPr id="40" name="Text 38">
            <a:extLst>
              <a:ext uri="{FF2B5EF4-FFF2-40B4-BE49-F238E27FC236}">
                <a16:creationId xmlns:a16="http://schemas.microsoft.com/office/drawing/2014/main" id="{CDD6C1FD-94B2-5A9A-95B6-6D2E2F47F7AE}"/>
              </a:ext>
            </a:extLst>
          </p:cNvPr>
          <p:cNvSpPr/>
          <p:nvPr/>
        </p:nvSpPr>
        <p:spPr>
          <a:xfrm>
            <a:off x="9541728" y="6683300"/>
            <a:ext cx="181332" cy="226695"/>
          </a:xfrm>
          <a:prstGeom prst="rect">
            <a:avLst/>
          </a:prstGeom>
          <a:noFill/>
          <a:ln/>
        </p:spPr>
        <p:txBody>
          <a:bodyPr wrap="none" lIns="0" tIns="0" rIns="0" bIns="0" rtlCol="0" anchor="t"/>
          <a:lstStyle/>
          <a:p>
            <a:pPr marL="0" indent="0" algn="ctr">
              <a:lnSpc>
                <a:spcPts val="1400"/>
              </a:lnSpc>
              <a:buNone/>
            </a:pPr>
            <a:r>
              <a:rPr lang="en-US" sz="2000" dirty="0">
                <a:solidFill>
                  <a:srgbClr val="464646"/>
                </a:solidFill>
                <a:latin typeface="DM Sans Semi Bold" pitchFamily="34" charset="0"/>
                <a:ea typeface="DM Sans Semi Bold" pitchFamily="34" charset="-122"/>
                <a:cs typeface="DM Sans Semi Bold" pitchFamily="34" charset="-120"/>
              </a:rPr>
              <a:t>4</a:t>
            </a:r>
            <a:endParaRPr lang="en-US" sz="2000" dirty="0"/>
          </a:p>
        </p:txBody>
      </p:sp>
      <p:sp>
        <p:nvSpPr>
          <p:cNvPr id="41" name="Text 39">
            <a:extLst>
              <a:ext uri="{FF2B5EF4-FFF2-40B4-BE49-F238E27FC236}">
                <a16:creationId xmlns:a16="http://schemas.microsoft.com/office/drawing/2014/main" id="{C256DE10-EFE0-4D7D-76B2-D77EB00AE648}"/>
              </a:ext>
            </a:extLst>
          </p:cNvPr>
          <p:cNvSpPr/>
          <p:nvPr/>
        </p:nvSpPr>
        <p:spPr>
          <a:xfrm>
            <a:off x="8876586" y="7280458"/>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Year 2</a:t>
            </a:r>
            <a:endParaRPr lang="en-US" sz="2000" dirty="0"/>
          </a:p>
        </p:txBody>
      </p:sp>
      <p:sp>
        <p:nvSpPr>
          <p:cNvPr id="42" name="Text 40">
            <a:extLst>
              <a:ext uri="{FF2B5EF4-FFF2-40B4-BE49-F238E27FC236}">
                <a16:creationId xmlns:a16="http://schemas.microsoft.com/office/drawing/2014/main" id="{C392C095-5717-E4C5-2518-FD5F096CDC7D}"/>
              </a:ext>
            </a:extLst>
          </p:cNvPr>
          <p:cNvSpPr/>
          <p:nvPr/>
        </p:nvSpPr>
        <p:spPr>
          <a:xfrm>
            <a:off x="7496413" y="7541919"/>
            <a:ext cx="4272320"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₹754.4 Lakhs net profit</a:t>
            </a:r>
            <a:endParaRPr lang="en-US" sz="2000" dirty="0"/>
          </a:p>
        </p:txBody>
      </p:sp>
      <p:sp>
        <p:nvSpPr>
          <p:cNvPr id="43" name="Shape 41">
            <a:extLst>
              <a:ext uri="{FF2B5EF4-FFF2-40B4-BE49-F238E27FC236}">
                <a16:creationId xmlns:a16="http://schemas.microsoft.com/office/drawing/2014/main" id="{F0A717B0-3CFA-47D8-533B-737F7D0FAD02}"/>
              </a:ext>
            </a:extLst>
          </p:cNvPr>
          <p:cNvSpPr/>
          <p:nvPr/>
        </p:nvSpPr>
        <p:spPr>
          <a:xfrm>
            <a:off x="11942207" y="6433983"/>
            <a:ext cx="15240" cy="362783"/>
          </a:xfrm>
          <a:prstGeom prst="roundRect">
            <a:avLst>
              <a:gd name="adj" fmla="val 119047"/>
            </a:avLst>
          </a:prstGeom>
          <a:solidFill>
            <a:srgbClr val="D8D4D4"/>
          </a:solidFill>
          <a:ln/>
        </p:spPr>
      </p:sp>
      <p:sp>
        <p:nvSpPr>
          <p:cNvPr id="44" name="Shape 42">
            <a:extLst>
              <a:ext uri="{FF2B5EF4-FFF2-40B4-BE49-F238E27FC236}">
                <a16:creationId xmlns:a16="http://schemas.microsoft.com/office/drawing/2014/main" id="{F04F94AB-B4AC-628E-C125-24E15255242E}"/>
              </a:ext>
            </a:extLst>
          </p:cNvPr>
          <p:cNvSpPr/>
          <p:nvPr/>
        </p:nvSpPr>
        <p:spPr>
          <a:xfrm>
            <a:off x="11813858" y="6660678"/>
            <a:ext cx="272058" cy="272058"/>
          </a:xfrm>
          <a:prstGeom prst="roundRect">
            <a:avLst>
              <a:gd name="adj" fmla="val 6669"/>
            </a:avLst>
          </a:prstGeom>
          <a:solidFill>
            <a:srgbClr val="F2EEEE"/>
          </a:solidFill>
          <a:ln/>
        </p:spPr>
      </p:sp>
      <p:sp>
        <p:nvSpPr>
          <p:cNvPr id="45" name="Text 43">
            <a:extLst>
              <a:ext uri="{FF2B5EF4-FFF2-40B4-BE49-F238E27FC236}">
                <a16:creationId xmlns:a16="http://schemas.microsoft.com/office/drawing/2014/main" id="{84F2B5E6-683B-EA8C-39F1-D3A05F69BA36}"/>
              </a:ext>
            </a:extLst>
          </p:cNvPr>
          <p:cNvSpPr/>
          <p:nvPr/>
        </p:nvSpPr>
        <p:spPr>
          <a:xfrm>
            <a:off x="11859161" y="6683300"/>
            <a:ext cx="181332" cy="226695"/>
          </a:xfrm>
          <a:prstGeom prst="rect">
            <a:avLst/>
          </a:prstGeom>
          <a:noFill/>
          <a:ln/>
        </p:spPr>
        <p:txBody>
          <a:bodyPr wrap="none" lIns="0" tIns="0" rIns="0" bIns="0" rtlCol="0" anchor="t"/>
          <a:lstStyle/>
          <a:p>
            <a:pPr marL="0" indent="0" algn="ctr">
              <a:lnSpc>
                <a:spcPts val="1400"/>
              </a:lnSpc>
              <a:buNone/>
            </a:pPr>
            <a:r>
              <a:rPr lang="en-US" sz="2000" dirty="0">
                <a:solidFill>
                  <a:srgbClr val="464646"/>
                </a:solidFill>
                <a:latin typeface="DM Sans Semi Bold" pitchFamily="34" charset="0"/>
                <a:ea typeface="DM Sans Semi Bold" pitchFamily="34" charset="-122"/>
                <a:cs typeface="DM Sans Semi Bold" pitchFamily="34" charset="-120"/>
              </a:rPr>
              <a:t>5</a:t>
            </a:r>
            <a:endParaRPr lang="en-US" sz="2000" dirty="0"/>
          </a:p>
        </p:txBody>
      </p:sp>
      <p:sp>
        <p:nvSpPr>
          <p:cNvPr id="46" name="Text 44">
            <a:extLst>
              <a:ext uri="{FF2B5EF4-FFF2-40B4-BE49-F238E27FC236}">
                <a16:creationId xmlns:a16="http://schemas.microsoft.com/office/drawing/2014/main" id="{A7D09173-79D6-DBFA-ABB8-CDFF3A3195AE}"/>
              </a:ext>
            </a:extLst>
          </p:cNvPr>
          <p:cNvSpPr/>
          <p:nvPr/>
        </p:nvSpPr>
        <p:spPr>
          <a:xfrm>
            <a:off x="11194018" y="5858018"/>
            <a:ext cx="1511856" cy="188952"/>
          </a:xfrm>
          <a:prstGeom prst="rect">
            <a:avLst/>
          </a:prstGeom>
          <a:noFill/>
          <a:ln/>
        </p:spPr>
        <p:txBody>
          <a:bodyPr wrap="none" lIns="0" tIns="0" rIns="0" bIns="0" rtlCol="0" anchor="t"/>
          <a:lstStyle/>
          <a:p>
            <a:pPr marL="0" indent="0" algn="ctr">
              <a:lnSpc>
                <a:spcPts val="1450"/>
              </a:lnSpc>
              <a:buNone/>
            </a:pPr>
            <a:r>
              <a:rPr lang="en-US" sz="2000" dirty="0">
                <a:solidFill>
                  <a:srgbClr val="464646"/>
                </a:solidFill>
                <a:latin typeface="DM Sans Semi Bold" pitchFamily="34" charset="0"/>
                <a:ea typeface="DM Sans Semi Bold" pitchFamily="34" charset="-122"/>
                <a:cs typeface="DM Sans Semi Bold" pitchFamily="34" charset="-120"/>
              </a:rPr>
              <a:t>Year 3</a:t>
            </a:r>
            <a:endParaRPr lang="en-US" sz="2000" dirty="0"/>
          </a:p>
        </p:txBody>
      </p:sp>
      <p:sp>
        <p:nvSpPr>
          <p:cNvPr id="47" name="Text 45">
            <a:extLst>
              <a:ext uri="{FF2B5EF4-FFF2-40B4-BE49-F238E27FC236}">
                <a16:creationId xmlns:a16="http://schemas.microsoft.com/office/drawing/2014/main" id="{B1D79A5F-E90D-303A-9060-25D569D57B39}"/>
              </a:ext>
            </a:extLst>
          </p:cNvPr>
          <p:cNvSpPr/>
          <p:nvPr/>
        </p:nvSpPr>
        <p:spPr>
          <a:xfrm>
            <a:off x="9813846" y="6119479"/>
            <a:ext cx="4272320" cy="193477"/>
          </a:xfrm>
          <a:prstGeom prst="rect">
            <a:avLst/>
          </a:prstGeom>
          <a:noFill/>
          <a:ln/>
        </p:spPr>
        <p:txBody>
          <a:bodyPr wrap="none" lIns="0" tIns="0" rIns="0" bIns="0" rtlCol="0" anchor="t"/>
          <a:lstStyle/>
          <a:p>
            <a:pPr marL="0" indent="0" algn="ctr">
              <a:lnSpc>
                <a:spcPts val="1500"/>
              </a:lnSpc>
              <a:buNone/>
            </a:pPr>
            <a:r>
              <a:rPr lang="en-US" sz="2000" dirty="0">
                <a:solidFill>
                  <a:srgbClr val="464646"/>
                </a:solidFill>
                <a:latin typeface="Inter Medium" pitchFamily="34" charset="0"/>
                <a:ea typeface="Inter Medium" pitchFamily="34" charset="-122"/>
                <a:cs typeface="Inter Medium" pitchFamily="34" charset="-120"/>
              </a:rPr>
              <a:t>₹2,202.4 Lakhs net profit</a:t>
            </a:r>
            <a:endParaRPr lang="en-US" sz="2000" dirty="0"/>
          </a:p>
        </p:txBody>
      </p:sp>
      <p:sp>
        <p:nvSpPr>
          <p:cNvPr id="48" name="Text 46">
            <a:extLst>
              <a:ext uri="{FF2B5EF4-FFF2-40B4-BE49-F238E27FC236}">
                <a16:creationId xmlns:a16="http://schemas.microsoft.com/office/drawing/2014/main" id="{CAEA32DB-A024-AAE8-0359-A91A9FF46BD5}"/>
              </a:ext>
            </a:extLst>
          </p:cNvPr>
          <p:cNvSpPr/>
          <p:nvPr/>
        </p:nvSpPr>
        <p:spPr>
          <a:xfrm>
            <a:off x="423267" y="7702034"/>
            <a:ext cx="13783866" cy="193477"/>
          </a:xfrm>
          <a:prstGeom prst="rect">
            <a:avLst/>
          </a:prstGeom>
          <a:noFill/>
          <a:ln/>
        </p:spPr>
        <p:txBody>
          <a:bodyPr wrap="none" lIns="0" tIns="0" rIns="0" bIns="0" rtlCol="0" anchor="t"/>
          <a:lstStyle/>
          <a:p>
            <a:pPr marL="0" indent="0" algn="l">
              <a:lnSpc>
                <a:spcPts val="1500"/>
              </a:lnSpc>
              <a:buNone/>
            </a:pPr>
            <a:endParaRPr lang="en-US" sz="1750" dirty="0"/>
          </a:p>
        </p:txBody>
      </p:sp>
      <p:sp>
        <p:nvSpPr>
          <p:cNvPr id="51" name="Rectangle 50">
            <a:extLst>
              <a:ext uri="{FF2B5EF4-FFF2-40B4-BE49-F238E27FC236}">
                <a16:creationId xmlns:a16="http://schemas.microsoft.com/office/drawing/2014/main" id="{05FC44E9-412A-9613-F69E-A9D54C6EA301}"/>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53" name="Picture 52">
            <a:extLst>
              <a:ext uri="{FF2B5EF4-FFF2-40B4-BE49-F238E27FC236}">
                <a16:creationId xmlns:a16="http://schemas.microsoft.com/office/drawing/2014/main" id="{9E3BE75D-8BFC-65E4-F6DE-DF0A3E90A2B4}"/>
              </a:ext>
            </a:extLst>
          </p:cNvPr>
          <p:cNvPicPr>
            <a:picLocks noChangeAspect="1"/>
          </p:cNvPicPr>
          <p:nvPr/>
        </p:nvPicPr>
        <p:blipFill>
          <a:blip r:embed="rId2"/>
          <a:srcRect l="70360" t="5131"/>
          <a:stretch/>
        </p:blipFill>
        <p:spPr>
          <a:xfrm rot="10800000">
            <a:off x="-87433" y="-810803"/>
            <a:ext cx="1340500" cy="3669354"/>
          </a:xfrm>
          <a:prstGeom prst="rect">
            <a:avLst/>
          </a:prstGeom>
        </p:spPr>
      </p:pic>
      <p:pic>
        <p:nvPicPr>
          <p:cNvPr id="55" name="Picture 54">
            <a:extLst>
              <a:ext uri="{FF2B5EF4-FFF2-40B4-BE49-F238E27FC236}">
                <a16:creationId xmlns:a16="http://schemas.microsoft.com/office/drawing/2014/main" id="{46A0BB06-7516-AE4B-1FB9-135142D3B89A}"/>
              </a:ext>
            </a:extLst>
          </p:cNvPr>
          <p:cNvPicPr>
            <a:picLocks noChangeAspect="1"/>
          </p:cNvPicPr>
          <p:nvPr/>
        </p:nvPicPr>
        <p:blipFill>
          <a:blip r:embed="rId2"/>
          <a:srcRect l="70360" t="5131"/>
          <a:stretch/>
        </p:blipFill>
        <p:spPr>
          <a:xfrm rot="10800000">
            <a:off x="1331977" y="-1500588"/>
            <a:ext cx="1340500" cy="3669354"/>
          </a:xfrm>
          <a:prstGeom prst="rect">
            <a:avLst/>
          </a:prstGeom>
        </p:spPr>
      </p:pic>
      <p:pic>
        <p:nvPicPr>
          <p:cNvPr id="56" name="Picture 55">
            <a:extLst>
              <a:ext uri="{FF2B5EF4-FFF2-40B4-BE49-F238E27FC236}">
                <a16:creationId xmlns:a16="http://schemas.microsoft.com/office/drawing/2014/main" id="{74000EBB-D49C-8681-EFEF-F5653260327A}"/>
              </a:ext>
            </a:extLst>
          </p:cNvPr>
          <p:cNvPicPr>
            <a:picLocks noChangeAspect="1"/>
          </p:cNvPicPr>
          <p:nvPr/>
        </p:nvPicPr>
        <p:blipFill>
          <a:blip r:embed="rId2"/>
          <a:srcRect l="70360" t="5131"/>
          <a:stretch/>
        </p:blipFill>
        <p:spPr>
          <a:xfrm rot="10800000" flipH="1">
            <a:off x="13354305" y="-955816"/>
            <a:ext cx="1340501" cy="3669354"/>
          </a:xfrm>
          <a:prstGeom prst="rect">
            <a:avLst/>
          </a:prstGeom>
        </p:spPr>
      </p:pic>
      <p:pic>
        <p:nvPicPr>
          <p:cNvPr id="57" name="Picture 56">
            <a:extLst>
              <a:ext uri="{FF2B5EF4-FFF2-40B4-BE49-F238E27FC236}">
                <a16:creationId xmlns:a16="http://schemas.microsoft.com/office/drawing/2014/main" id="{DDCEB18C-D566-E432-83EB-B24F81FB4609}"/>
              </a:ext>
            </a:extLst>
          </p:cNvPr>
          <p:cNvPicPr>
            <a:picLocks noChangeAspect="1"/>
          </p:cNvPicPr>
          <p:nvPr/>
        </p:nvPicPr>
        <p:blipFill>
          <a:blip r:embed="rId2"/>
          <a:srcRect l="70360" t="5131"/>
          <a:stretch/>
        </p:blipFill>
        <p:spPr>
          <a:xfrm rot="10800000" flipH="1">
            <a:off x="11935952" y="-1810990"/>
            <a:ext cx="1340501" cy="3669354"/>
          </a:xfrm>
          <a:prstGeom prst="rect">
            <a:avLst/>
          </a:prstGeom>
        </p:spPr>
      </p:pic>
    </p:spTree>
    <p:extLst>
      <p:ext uri="{BB962C8B-B14F-4D97-AF65-F5344CB8AC3E}">
        <p14:creationId xmlns:p14="http://schemas.microsoft.com/office/powerpoint/2010/main" val="191257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8FA83-D77B-1766-B125-4F45A18ED6B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0767C3-735F-D9F1-782C-E8D6AF403529}"/>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
        <p:nvSpPr>
          <p:cNvPr id="5" name="Text 0">
            <a:extLst>
              <a:ext uri="{FF2B5EF4-FFF2-40B4-BE49-F238E27FC236}">
                <a16:creationId xmlns:a16="http://schemas.microsoft.com/office/drawing/2014/main" id="{444441FE-D781-A090-23F0-06BE082F9D04}"/>
              </a:ext>
            </a:extLst>
          </p:cNvPr>
          <p:cNvSpPr/>
          <p:nvPr/>
        </p:nvSpPr>
        <p:spPr>
          <a:xfrm>
            <a:off x="5972927" y="297850"/>
            <a:ext cx="2742058" cy="242403"/>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Investment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Structure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C631AB54-D4CC-E962-862A-131391291EB6}"/>
              </a:ext>
            </a:extLst>
          </p:cNvPr>
          <p:cNvGraphicFramePr>
            <a:graphicFrameLocks noGrp="1"/>
          </p:cNvGraphicFramePr>
          <p:nvPr>
            <p:extLst>
              <p:ext uri="{D42A27DB-BD31-4B8C-83A1-F6EECF244321}">
                <p14:modId xmlns:p14="http://schemas.microsoft.com/office/powerpoint/2010/main" val="83950569"/>
              </p:ext>
            </p:extLst>
          </p:nvPr>
        </p:nvGraphicFramePr>
        <p:xfrm>
          <a:off x="187857" y="981598"/>
          <a:ext cx="9177867" cy="6906377"/>
        </p:xfrm>
        <a:graphic>
          <a:graphicData uri="http://schemas.openxmlformats.org/drawingml/2006/table">
            <a:tbl>
              <a:tblPr firstRow="1" firstCol="1" bandRow="1">
                <a:tableStyleId>{46F890A9-2807-4EBB-B81D-B2AA78EC7F39}</a:tableStyleId>
              </a:tblPr>
              <a:tblGrid>
                <a:gridCol w="1585795">
                  <a:extLst>
                    <a:ext uri="{9D8B030D-6E8A-4147-A177-3AD203B41FA5}">
                      <a16:colId xmlns:a16="http://schemas.microsoft.com/office/drawing/2014/main" val="2744559422"/>
                    </a:ext>
                  </a:extLst>
                </a:gridCol>
                <a:gridCol w="767939">
                  <a:extLst>
                    <a:ext uri="{9D8B030D-6E8A-4147-A177-3AD203B41FA5}">
                      <a16:colId xmlns:a16="http://schemas.microsoft.com/office/drawing/2014/main" val="2180163534"/>
                    </a:ext>
                  </a:extLst>
                </a:gridCol>
                <a:gridCol w="806901">
                  <a:extLst>
                    <a:ext uri="{9D8B030D-6E8A-4147-A177-3AD203B41FA5}">
                      <a16:colId xmlns:a16="http://schemas.microsoft.com/office/drawing/2014/main" val="2271142453"/>
                    </a:ext>
                  </a:extLst>
                </a:gridCol>
                <a:gridCol w="867342">
                  <a:extLst>
                    <a:ext uri="{9D8B030D-6E8A-4147-A177-3AD203B41FA5}">
                      <a16:colId xmlns:a16="http://schemas.microsoft.com/office/drawing/2014/main" val="2612057313"/>
                    </a:ext>
                  </a:extLst>
                </a:gridCol>
                <a:gridCol w="760825">
                  <a:extLst>
                    <a:ext uri="{9D8B030D-6E8A-4147-A177-3AD203B41FA5}">
                      <a16:colId xmlns:a16="http://schemas.microsoft.com/office/drawing/2014/main" val="2502713525"/>
                    </a:ext>
                  </a:extLst>
                </a:gridCol>
                <a:gridCol w="852125">
                  <a:extLst>
                    <a:ext uri="{9D8B030D-6E8A-4147-A177-3AD203B41FA5}">
                      <a16:colId xmlns:a16="http://schemas.microsoft.com/office/drawing/2014/main" val="1451827428"/>
                    </a:ext>
                  </a:extLst>
                </a:gridCol>
                <a:gridCol w="1047199">
                  <a:extLst>
                    <a:ext uri="{9D8B030D-6E8A-4147-A177-3AD203B41FA5}">
                      <a16:colId xmlns:a16="http://schemas.microsoft.com/office/drawing/2014/main" val="1052459912"/>
                    </a:ext>
                  </a:extLst>
                </a:gridCol>
                <a:gridCol w="2489741">
                  <a:extLst>
                    <a:ext uri="{9D8B030D-6E8A-4147-A177-3AD203B41FA5}">
                      <a16:colId xmlns:a16="http://schemas.microsoft.com/office/drawing/2014/main" val="1998079553"/>
                    </a:ext>
                  </a:extLst>
                </a:gridCol>
              </a:tblGrid>
              <a:tr h="294032">
                <a:tc>
                  <a:txBody>
                    <a:bodyPr/>
                    <a:lstStyle/>
                    <a:p>
                      <a:pPr algn="ctr">
                        <a:lnSpc>
                          <a:spcPct val="115000"/>
                        </a:lnSpc>
                      </a:pPr>
                      <a:r>
                        <a:rPr lang="en-IN" sz="1200" b="1" kern="100" dirty="0">
                          <a:effectLst/>
                          <a:latin typeface="Times New Roman" panose="02020603050405020304" pitchFamily="18" charset="0"/>
                          <a:ea typeface="Times New Roman" panose="02020603050405020304" pitchFamily="18" charset="0"/>
                        </a:rPr>
                        <a:t>Investment</a:t>
                      </a:r>
                      <a:endParaRPr lang="en-IN"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0</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1</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2</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3</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4</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lnSpc>
                          <a:spcPct val="115000"/>
                        </a:lnSpc>
                      </a:pPr>
                      <a:r>
                        <a:rPr lang="en-IN" sz="1200" b="1" kern="100">
                          <a:effectLst/>
                          <a:latin typeface="Times New Roman" panose="02020603050405020304" pitchFamily="18" charset="0"/>
                          <a:ea typeface="Times New Roman" panose="02020603050405020304" pitchFamily="18" charset="0"/>
                        </a:rPr>
                        <a:t>Year 5</a:t>
                      </a:r>
                      <a:endParaRPr lang="en-IN"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just">
                        <a:lnSpc>
                          <a:spcPct val="115000"/>
                        </a:lnSpc>
                      </a:pPr>
                      <a:endParaRPr lang="en-IN" sz="1000" kern="100">
                        <a:effectLst/>
                        <a:latin typeface="Century Schoolbook" panose="02040604050505020304" pitchFamily="18" charset="0"/>
                      </a:endParaRPr>
                    </a:p>
                  </a:txBody>
                  <a:tcPr marL="9525" marR="9525" marT="9525" marB="9525" anchor="ctr"/>
                </a:tc>
                <a:extLst>
                  <a:ext uri="{0D108BD9-81ED-4DB2-BD59-A6C34878D82A}">
                    <a16:rowId xmlns:a16="http://schemas.microsoft.com/office/drawing/2014/main" val="3303153817"/>
                  </a:ext>
                </a:extLst>
              </a:tr>
              <a:tr h="781225">
                <a:tc>
                  <a:txBody>
                    <a:bodyPr/>
                    <a:lstStyle/>
                    <a:p>
                      <a:pPr algn="just">
                        <a:lnSpc>
                          <a:spcPct val="115000"/>
                        </a:lnSpc>
                      </a:pPr>
                      <a:r>
                        <a:rPr lang="en-IN" sz="1400" kern="100" dirty="0">
                          <a:effectLst/>
                          <a:latin typeface=""/>
                          <a:ea typeface="Times New Roman" panose="02020603050405020304" pitchFamily="18" charset="0"/>
                        </a:rPr>
                        <a:t>Capital</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622.5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2,905.0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8,300.0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Seed, Series A, Series B rounds</a:t>
                      </a:r>
                    </a:p>
                  </a:txBody>
                  <a:tcPr marL="9525" marR="9525" marT="9525" marB="9525" anchor="ctr"/>
                </a:tc>
                <a:extLst>
                  <a:ext uri="{0D108BD9-81ED-4DB2-BD59-A6C34878D82A}">
                    <a16:rowId xmlns:a16="http://schemas.microsoft.com/office/drawing/2014/main" val="11025437"/>
                  </a:ext>
                </a:extLst>
              </a:tr>
              <a:tr h="781225">
                <a:tc>
                  <a:txBody>
                    <a:bodyPr/>
                    <a:lstStyle/>
                    <a:p>
                      <a:pPr algn="just">
                        <a:lnSpc>
                          <a:spcPct val="115000"/>
                        </a:lnSpc>
                      </a:pPr>
                      <a:r>
                        <a:rPr lang="en-IN" sz="1400" kern="100">
                          <a:effectLst/>
                          <a:latin typeface=""/>
                          <a:ea typeface="Times New Roman" panose="02020603050405020304" pitchFamily="18" charset="0"/>
                        </a:rPr>
                        <a:t>Working Capital</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160.0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220.0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380.0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560.0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820.0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1,240.0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Inventory &amp; operational needs</a:t>
                      </a:r>
                    </a:p>
                  </a:txBody>
                  <a:tcPr marL="9525" marR="9525" marT="9525" marB="9525" anchor="ctr"/>
                </a:tc>
                <a:extLst>
                  <a:ext uri="{0D108BD9-81ED-4DB2-BD59-A6C34878D82A}">
                    <a16:rowId xmlns:a16="http://schemas.microsoft.com/office/drawing/2014/main" val="968878316"/>
                  </a:ext>
                </a:extLst>
              </a:tr>
              <a:tr h="676555">
                <a:tc>
                  <a:txBody>
                    <a:bodyPr/>
                    <a:lstStyle/>
                    <a:p>
                      <a:pPr algn="just">
                        <a:lnSpc>
                          <a:spcPct val="115000"/>
                        </a:lnSpc>
                      </a:pPr>
                      <a:r>
                        <a:rPr lang="en-IN" sz="1400" kern="100">
                          <a:effectLst/>
                          <a:latin typeface=""/>
                          <a:ea typeface="Times New Roman" panose="02020603050405020304" pitchFamily="18" charset="0"/>
                        </a:rPr>
                        <a:t>Cumulative Investment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782.5</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1,002.5</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4,287.5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4,847.5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13,967.5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15,207.5</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Total funding required</a:t>
                      </a:r>
                    </a:p>
                  </a:txBody>
                  <a:tcPr marL="9525" marR="9525" marT="9525" marB="9525" anchor="ctr"/>
                </a:tc>
                <a:extLst>
                  <a:ext uri="{0D108BD9-81ED-4DB2-BD59-A6C34878D82A}">
                    <a16:rowId xmlns:a16="http://schemas.microsoft.com/office/drawing/2014/main" val="3606519773"/>
                  </a:ext>
                </a:extLst>
              </a:tr>
              <a:tr h="781225">
                <a:tc>
                  <a:txBody>
                    <a:bodyPr/>
                    <a:lstStyle/>
                    <a:p>
                      <a:pPr algn="just">
                        <a:lnSpc>
                          <a:spcPct val="115000"/>
                        </a:lnSpc>
                      </a:pPr>
                      <a:r>
                        <a:rPr lang="en-IN" sz="1400" kern="100">
                          <a:effectLst/>
                          <a:latin typeface=""/>
                          <a:ea typeface="Times New Roman" panose="02020603050405020304" pitchFamily="18" charset="0"/>
                        </a:rPr>
                        <a:t>Revenue</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1,269.9</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4,274.5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8,565.6</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15,454.6</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25,979.0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Growing revenue streams</a:t>
                      </a:r>
                    </a:p>
                  </a:txBody>
                  <a:tcPr marL="9525" marR="9525" marT="9525" marB="9525" anchor="ctr"/>
                </a:tc>
                <a:extLst>
                  <a:ext uri="{0D108BD9-81ED-4DB2-BD59-A6C34878D82A}">
                    <a16:rowId xmlns:a16="http://schemas.microsoft.com/office/drawing/2014/main" val="1752413035"/>
                  </a:ext>
                </a:extLst>
              </a:tr>
              <a:tr h="676555">
                <a:tc>
                  <a:txBody>
                    <a:bodyPr/>
                    <a:lstStyle/>
                    <a:p>
                      <a:pPr algn="just">
                        <a:lnSpc>
                          <a:spcPct val="115000"/>
                        </a:lnSpc>
                      </a:pPr>
                      <a:r>
                        <a:rPr lang="en-IN" sz="1400" kern="100">
                          <a:effectLst/>
                          <a:latin typeface=""/>
                          <a:ea typeface="Times New Roman" panose="02020603050405020304" pitchFamily="18" charset="0"/>
                        </a:rPr>
                        <a:t>Net Profit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(622.5)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(82.0)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754.4</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2,202.4</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5,010.6</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9,917.5</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Profitable from Year 2</a:t>
                      </a:r>
                    </a:p>
                  </a:txBody>
                  <a:tcPr marL="9525" marR="9525" marT="9525" marB="9525" anchor="ctr"/>
                </a:tc>
                <a:extLst>
                  <a:ext uri="{0D108BD9-81ED-4DB2-BD59-A6C34878D82A}">
                    <a16:rowId xmlns:a16="http://schemas.microsoft.com/office/drawing/2014/main" val="663218770"/>
                  </a:ext>
                </a:extLst>
              </a:tr>
              <a:tr h="676555">
                <a:tc>
                  <a:txBody>
                    <a:bodyPr/>
                    <a:lstStyle/>
                    <a:p>
                      <a:pPr algn="just">
                        <a:lnSpc>
                          <a:spcPct val="115000"/>
                        </a:lnSpc>
                      </a:pPr>
                      <a:r>
                        <a:rPr lang="en-IN" sz="1400" kern="100">
                          <a:effectLst/>
                          <a:latin typeface=""/>
                          <a:ea typeface="Times New Roman" panose="02020603050405020304" pitchFamily="18" charset="0"/>
                        </a:rPr>
                        <a:t>Cumulative Profit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(622.5)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(704.5)</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49.9</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2,252.3</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7,262.9</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17,180.4</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Break-even in Year 2</a:t>
                      </a:r>
                    </a:p>
                  </a:txBody>
                  <a:tcPr marL="9525" marR="9525" marT="9525" marB="9525" anchor="ctr"/>
                </a:tc>
                <a:extLst>
                  <a:ext uri="{0D108BD9-81ED-4DB2-BD59-A6C34878D82A}">
                    <a16:rowId xmlns:a16="http://schemas.microsoft.com/office/drawing/2014/main" val="3880703429"/>
                  </a:ext>
                </a:extLst>
              </a:tr>
              <a:tr h="781225">
                <a:tc>
                  <a:txBody>
                    <a:bodyPr/>
                    <a:lstStyle/>
                    <a:p>
                      <a:pPr algn="just">
                        <a:lnSpc>
                          <a:spcPct val="115000"/>
                        </a:lnSpc>
                      </a:pPr>
                      <a:r>
                        <a:rPr lang="en-IN" sz="1400" kern="100">
                          <a:effectLst/>
                          <a:latin typeface=""/>
                          <a:ea typeface="Times New Roman" panose="02020603050405020304" pitchFamily="18" charset="0"/>
                        </a:rPr>
                        <a:t>ROI (Annual)</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18%</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51%</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36%</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65%</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Strong returns after Y2</a:t>
                      </a:r>
                    </a:p>
                  </a:txBody>
                  <a:tcPr marL="9525" marR="9525" marT="9525" marB="9525" anchor="ctr"/>
                </a:tc>
                <a:extLst>
                  <a:ext uri="{0D108BD9-81ED-4DB2-BD59-A6C34878D82A}">
                    <a16:rowId xmlns:a16="http://schemas.microsoft.com/office/drawing/2014/main" val="1648977597"/>
                  </a:ext>
                </a:extLst>
              </a:tr>
              <a:tr h="781225">
                <a:tc>
                  <a:txBody>
                    <a:bodyPr/>
                    <a:lstStyle/>
                    <a:p>
                      <a:pPr algn="just">
                        <a:lnSpc>
                          <a:spcPct val="115000"/>
                        </a:lnSpc>
                      </a:pPr>
                      <a:r>
                        <a:rPr lang="en-IN" sz="1400" kern="100">
                          <a:effectLst/>
                          <a:latin typeface=""/>
                          <a:ea typeface="Times New Roman" panose="02020603050405020304" pitchFamily="18" charset="0"/>
                        </a:rPr>
                        <a:t>Valuation Multiple</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3.5x</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5.8x</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7.2x</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9.1x</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12.4x</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Based on revenue growth</a:t>
                      </a:r>
                    </a:p>
                  </a:txBody>
                  <a:tcPr marL="9525" marR="9525" marT="9525" marB="9525" anchor="ctr"/>
                </a:tc>
                <a:extLst>
                  <a:ext uri="{0D108BD9-81ED-4DB2-BD59-A6C34878D82A}">
                    <a16:rowId xmlns:a16="http://schemas.microsoft.com/office/drawing/2014/main" val="3551388591"/>
                  </a:ext>
                </a:extLst>
              </a:tr>
              <a:tr h="676555">
                <a:tc>
                  <a:txBody>
                    <a:bodyPr/>
                    <a:lstStyle/>
                    <a:p>
                      <a:pPr algn="just">
                        <a:lnSpc>
                          <a:spcPct val="115000"/>
                        </a:lnSpc>
                      </a:pPr>
                      <a:r>
                        <a:rPr lang="en-IN" sz="1400" kern="100">
                          <a:effectLst/>
                          <a:latin typeface=""/>
                          <a:ea typeface="Times New Roman" panose="02020603050405020304" pitchFamily="18" charset="0"/>
                        </a:rPr>
                        <a:t>Company Valuation</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1,200.0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4,445.0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24,792.0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61,672.0</a:t>
                      </a:r>
                    </a:p>
                  </a:txBody>
                  <a:tcPr marL="9525" marR="9525" marT="9525" marB="9525" anchor="ctr"/>
                </a:tc>
                <a:tc>
                  <a:txBody>
                    <a:bodyPr/>
                    <a:lstStyle/>
                    <a:p>
                      <a:pPr algn="just">
                        <a:lnSpc>
                          <a:spcPct val="115000"/>
                        </a:lnSpc>
                      </a:pPr>
                      <a:r>
                        <a:rPr lang="en-IN" sz="1400" kern="100">
                          <a:effectLst/>
                          <a:latin typeface=""/>
                          <a:ea typeface="Times New Roman" panose="02020603050405020304" pitchFamily="18" charset="0"/>
                        </a:rPr>
                        <a:t>140,637.0</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322,140.0</a:t>
                      </a:r>
                    </a:p>
                  </a:txBody>
                  <a:tcPr marL="9525" marR="9525" marT="9525" marB="9525" anchor="ctr"/>
                </a:tc>
                <a:tc>
                  <a:txBody>
                    <a:bodyPr/>
                    <a:lstStyle/>
                    <a:p>
                      <a:pPr algn="just">
                        <a:lnSpc>
                          <a:spcPct val="115000"/>
                        </a:lnSpc>
                      </a:pPr>
                      <a:r>
                        <a:rPr lang="en-IN" sz="1400" kern="100" dirty="0">
                          <a:effectLst/>
                          <a:latin typeface=""/>
                          <a:ea typeface="Times New Roman" panose="02020603050405020304" pitchFamily="18" charset="0"/>
                        </a:rPr>
                        <a:t>₹ Lakhs</a:t>
                      </a:r>
                    </a:p>
                  </a:txBody>
                  <a:tcPr marL="9525" marR="9525" marT="9525" marB="9525" anchor="ctr"/>
                </a:tc>
                <a:extLst>
                  <a:ext uri="{0D108BD9-81ED-4DB2-BD59-A6C34878D82A}">
                    <a16:rowId xmlns:a16="http://schemas.microsoft.com/office/drawing/2014/main" val="3545047187"/>
                  </a:ext>
                </a:extLst>
              </a:tr>
            </a:tbl>
          </a:graphicData>
        </a:graphic>
      </p:graphicFrame>
      <p:graphicFrame>
        <p:nvGraphicFramePr>
          <p:cNvPr id="17" name="Diagram 16">
            <a:extLst>
              <a:ext uri="{FF2B5EF4-FFF2-40B4-BE49-F238E27FC236}">
                <a16:creationId xmlns:a16="http://schemas.microsoft.com/office/drawing/2014/main" id="{09C8F2FA-BAF9-6EE3-0F6B-E0462CA7DE15}"/>
              </a:ext>
            </a:extLst>
          </p:cNvPr>
          <p:cNvGraphicFramePr/>
          <p:nvPr>
            <p:extLst>
              <p:ext uri="{D42A27DB-BD31-4B8C-83A1-F6EECF244321}">
                <p14:modId xmlns:p14="http://schemas.microsoft.com/office/powerpoint/2010/main" val="2146684100"/>
              </p:ext>
            </p:extLst>
          </p:nvPr>
        </p:nvGraphicFramePr>
        <p:xfrm>
          <a:off x="8923866" y="341625"/>
          <a:ext cx="6074529" cy="3484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88" name="Picture 16">
            <a:extLst>
              <a:ext uri="{FF2B5EF4-FFF2-40B4-BE49-F238E27FC236}">
                <a16:creationId xmlns:a16="http://schemas.microsoft.com/office/drawing/2014/main" id="{EDC9DB5B-013E-07FC-AE23-3E0E39C231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438"/>
          <a:stretch/>
        </p:blipFill>
        <p:spPr bwMode="auto">
          <a:xfrm>
            <a:off x="9912313" y="4656800"/>
            <a:ext cx="4539492" cy="369146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41FCB97-4855-87E6-B738-0D1380898FD6}"/>
              </a:ext>
            </a:extLst>
          </p:cNvPr>
          <p:cNvSpPr txBox="1"/>
          <p:nvPr/>
        </p:nvSpPr>
        <p:spPr>
          <a:xfrm>
            <a:off x="10895126" y="4117600"/>
            <a:ext cx="2573866" cy="369332"/>
          </a:xfrm>
          <a:prstGeom prst="rect">
            <a:avLst/>
          </a:prstGeom>
          <a:noFill/>
        </p:spPr>
        <p:txBody>
          <a:bodyPr wrap="square" rtlCol="0">
            <a:spAutoFit/>
          </a:bodyPr>
          <a:lstStyle/>
          <a:p>
            <a:r>
              <a:rPr lang="en-US" dirty="0"/>
              <a:t>INVESTMENT MILESTONE</a:t>
            </a:r>
          </a:p>
        </p:txBody>
      </p:sp>
      <p:sp>
        <p:nvSpPr>
          <p:cNvPr id="19" name="Rectangle 18">
            <a:extLst>
              <a:ext uri="{FF2B5EF4-FFF2-40B4-BE49-F238E27FC236}">
                <a16:creationId xmlns:a16="http://schemas.microsoft.com/office/drawing/2014/main" id="{2DAFC49B-E76B-64FE-7478-EF1E445F32D6}"/>
              </a:ext>
            </a:extLst>
          </p:cNvPr>
          <p:cNvSpPr/>
          <p:nvPr/>
        </p:nvSpPr>
        <p:spPr>
          <a:xfrm>
            <a:off x="12816115" y="7494746"/>
            <a:ext cx="420913" cy="2852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4">
                    <a:lumMod val="60000"/>
                    <a:lumOff val="40000"/>
                  </a:schemeClr>
                </a:solidFill>
              </a:rPr>
              <a:t>18</a:t>
            </a:r>
          </a:p>
        </p:txBody>
      </p:sp>
    </p:spTree>
    <p:extLst>
      <p:ext uri="{BB962C8B-B14F-4D97-AF65-F5344CB8AC3E}">
        <p14:creationId xmlns:p14="http://schemas.microsoft.com/office/powerpoint/2010/main" val="264969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83FA-1A4A-FD3C-62E5-E795D78BDB7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03AEBB9-BBEF-4E52-6186-E11D254F013F}"/>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
        <p:nvSpPr>
          <p:cNvPr id="5" name="Text 0">
            <a:extLst>
              <a:ext uri="{FF2B5EF4-FFF2-40B4-BE49-F238E27FC236}">
                <a16:creationId xmlns:a16="http://schemas.microsoft.com/office/drawing/2014/main" id="{791DAA49-B46C-D30A-6BE0-CC8450D7305C}"/>
              </a:ext>
            </a:extLst>
          </p:cNvPr>
          <p:cNvSpPr/>
          <p:nvPr/>
        </p:nvSpPr>
        <p:spPr>
          <a:xfrm>
            <a:off x="5972927" y="297850"/>
            <a:ext cx="2742058" cy="242403"/>
          </a:xfrm>
          <a:prstGeom prst="rect">
            <a:avLst/>
          </a:prstGeom>
          <a:noFill/>
          <a:ln/>
        </p:spPr>
        <p:txBody>
          <a:bodyPr wrap="none" lIns="0" tIns="0" rIns="0" bIns="0" rtlCol="0" anchor="t"/>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Revenue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Structure </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0854353B-8401-9FD6-8D72-DC0079A8FF2C}"/>
              </a:ext>
            </a:extLst>
          </p:cNvPr>
          <p:cNvGraphicFramePr>
            <a:graphicFrameLocks noGrp="1"/>
          </p:cNvGraphicFramePr>
          <p:nvPr>
            <p:extLst>
              <p:ext uri="{D42A27DB-BD31-4B8C-83A1-F6EECF244321}">
                <p14:modId xmlns:p14="http://schemas.microsoft.com/office/powerpoint/2010/main" val="2635640111"/>
              </p:ext>
            </p:extLst>
          </p:nvPr>
        </p:nvGraphicFramePr>
        <p:xfrm>
          <a:off x="480428" y="1259242"/>
          <a:ext cx="7645652" cy="5711116"/>
        </p:xfrm>
        <a:graphic>
          <a:graphicData uri="http://schemas.openxmlformats.org/drawingml/2006/table">
            <a:tbl>
              <a:tblPr firstRow="1" firstCol="1" bandRow="1">
                <a:tableStyleId>{46F890A9-2807-4EBB-B81D-B2AA78EC7F39}</a:tableStyleId>
              </a:tblPr>
              <a:tblGrid>
                <a:gridCol w="2176508">
                  <a:extLst>
                    <a:ext uri="{9D8B030D-6E8A-4147-A177-3AD203B41FA5}">
                      <a16:colId xmlns:a16="http://schemas.microsoft.com/office/drawing/2014/main" val="2744559422"/>
                    </a:ext>
                  </a:extLst>
                </a:gridCol>
                <a:gridCol w="1000664">
                  <a:extLst>
                    <a:ext uri="{9D8B030D-6E8A-4147-A177-3AD203B41FA5}">
                      <a16:colId xmlns:a16="http://schemas.microsoft.com/office/drawing/2014/main" val="2612057313"/>
                    </a:ext>
                  </a:extLst>
                </a:gridCol>
                <a:gridCol w="1000664">
                  <a:extLst>
                    <a:ext uri="{9D8B030D-6E8A-4147-A177-3AD203B41FA5}">
                      <a16:colId xmlns:a16="http://schemas.microsoft.com/office/drawing/2014/main" val="2502713525"/>
                    </a:ext>
                  </a:extLst>
                </a:gridCol>
                <a:gridCol w="919266">
                  <a:extLst>
                    <a:ext uri="{9D8B030D-6E8A-4147-A177-3AD203B41FA5}">
                      <a16:colId xmlns:a16="http://schemas.microsoft.com/office/drawing/2014/main" val="1451827428"/>
                    </a:ext>
                  </a:extLst>
                </a:gridCol>
                <a:gridCol w="1274275">
                  <a:extLst>
                    <a:ext uri="{9D8B030D-6E8A-4147-A177-3AD203B41FA5}">
                      <a16:colId xmlns:a16="http://schemas.microsoft.com/office/drawing/2014/main" val="1052459912"/>
                    </a:ext>
                  </a:extLst>
                </a:gridCol>
                <a:gridCol w="1274275">
                  <a:extLst>
                    <a:ext uri="{9D8B030D-6E8A-4147-A177-3AD203B41FA5}">
                      <a16:colId xmlns:a16="http://schemas.microsoft.com/office/drawing/2014/main" val="1998079553"/>
                    </a:ext>
                  </a:extLst>
                </a:gridCol>
              </a:tblGrid>
              <a:tr h="314293">
                <a:tc>
                  <a:txBody>
                    <a:bodyPr/>
                    <a:lstStyle/>
                    <a:p>
                      <a:r>
                        <a:rPr lang="en-IN" sz="1500" dirty="0"/>
                        <a:t>Revenue Stream</a:t>
                      </a:r>
                    </a:p>
                  </a:txBody>
                  <a:tcPr anchor="ctr"/>
                </a:tc>
                <a:tc>
                  <a:txBody>
                    <a:bodyPr/>
                    <a:lstStyle/>
                    <a:p>
                      <a:r>
                        <a:rPr lang="en-IN" sz="1500"/>
                        <a:t>Year 1</a:t>
                      </a:r>
                    </a:p>
                  </a:txBody>
                  <a:tcPr anchor="ctr"/>
                </a:tc>
                <a:tc>
                  <a:txBody>
                    <a:bodyPr/>
                    <a:lstStyle/>
                    <a:p>
                      <a:r>
                        <a:rPr lang="en-IN" sz="1500"/>
                        <a:t>Year 2</a:t>
                      </a:r>
                    </a:p>
                  </a:txBody>
                  <a:tcPr anchor="ctr"/>
                </a:tc>
                <a:tc>
                  <a:txBody>
                    <a:bodyPr/>
                    <a:lstStyle/>
                    <a:p>
                      <a:r>
                        <a:rPr lang="en-IN" sz="1500"/>
                        <a:t>Year 3</a:t>
                      </a:r>
                    </a:p>
                  </a:txBody>
                  <a:tcPr anchor="ctr"/>
                </a:tc>
                <a:tc>
                  <a:txBody>
                    <a:bodyPr/>
                    <a:lstStyle/>
                    <a:p>
                      <a:r>
                        <a:rPr lang="en-IN" sz="1500"/>
                        <a:t>Year 4</a:t>
                      </a:r>
                    </a:p>
                  </a:txBody>
                  <a:tcPr anchor="ctr"/>
                </a:tc>
                <a:tc>
                  <a:txBody>
                    <a:bodyPr/>
                    <a:lstStyle/>
                    <a:p>
                      <a:r>
                        <a:rPr lang="en-IN" sz="1500"/>
                        <a:t>Year 5</a:t>
                      </a:r>
                    </a:p>
                  </a:txBody>
                  <a:tcPr anchor="ctr"/>
                </a:tc>
                <a:extLst>
                  <a:ext uri="{0D108BD9-81ED-4DB2-BD59-A6C34878D82A}">
                    <a16:rowId xmlns:a16="http://schemas.microsoft.com/office/drawing/2014/main" val="3303153817"/>
                  </a:ext>
                </a:extLst>
              </a:tr>
              <a:tr h="314293">
                <a:tc>
                  <a:txBody>
                    <a:bodyPr/>
                    <a:lstStyle/>
                    <a:p>
                      <a:r>
                        <a:rPr lang="en-IN" sz="1500" b="1" dirty="0"/>
                        <a:t>Hardware Sales</a:t>
                      </a:r>
                      <a:endParaRPr lang="en-IN" sz="1500" dirty="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extLst>
                  <a:ext uri="{0D108BD9-81ED-4DB2-BD59-A6C34878D82A}">
                    <a16:rowId xmlns:a16="http://schemas.microsoft.com/office/drawing/2014/main" val="2318545982"/>
                  </a:ext>
                </a:extLst>
              </a:tr>
              <a:tr h="314293">
                <a:tc>
                  <a:txBody>
                    <a:bodyPr/>
                    <a:lstStyle/>
                    <a:p>
                      <a:r>
                        <a:rPr lang="en-IN" sz="1500" dirty="0"/>
                        <a:t>Base Units</a:t>
                      </a:r>
                    </a:p>
                  </a:txBody>
                  <a:tcPr anchor="ctr"/>
                </a:tc>
                <a:tc>
                  <a:txBody>
                    <a:bodyPr/>
                    <a:lstStyle/>
                    <a:p>
                      <a:r>
                        <a:rPr lang="en-IN" sz="1500" dirty="0"/>
                        <a:t>788.5</a:t>
                      </a:r>
                    </a:p>
                  </a:txBody>
                  <a:tcPr anchor="ctr"/>
                </a:tc>
                <a:tc>
                  <a:txBody>
                    <a:bodyPr/>
                    <a:lstStyle/>
                    <a:p>
                      <a:r>
                        <a:rPr lang="en-IN" sz="1500"/>
                        <a:t>2,324.0</a:t>
                      </a:r>
                    </a:p>
                  </a:txBody>
                  <a:tcPr anchor="ctr"/>
                </a:tc>
                <a:tc>
                  <a:txBody>
                    <a:bodyPr/>
                    <a:lstStyle/>
                    <a:p>
                      <a:r>
                        <a:rPr lang="en-IN" sz="1500"/>
                        <a:t>4,316.0</a:t>
                      </a:r>
                    </a:p>
                  </a:txBody>
                  <a:tcPr anchor="ctr"/>
                </a:tc>
                <a:tc>
                  <a:txBody>
                    <a:bodyPr/>
                    <a:lstStyle/>
                    <a:p>
                      <a:r>
                        <a:rPr lang="en-IN" sz="1500"/>
                        <a:t>7,387.0</a:t>
                      </a:r>
                    </a:p>
                  </a:txBody>
                  <a:tcPr anchor="ctr"/>
                </a:tc>
                <a:tc>
                  <a:txBody>
                    <a:bodyPr/>
                    <a:lstStyle/>
                    <a:p>
                      <a:r>
                        <a:rPr lang="en-IN" sz="1500"/>
                        <a:t>11,786.0</a:t>
                      </a:r>
                    </a:p>
                  </a:txBody>
                  <a:tcPr anchor="ctr"/>
                </a:tc>
                <a:extLst>
                  <a:ext uri="{0D108BD9-81ED-4DB2-BD59-A6C34878D82A}">
                    <a16:rowId xmlns:a16="http://schemas.microsoft.com/office/drawing/2014/main" val="11025437"/>
                  </a:ext>
                </a:extLst>
              </a:tr>
              <a:tr h="314293">
                <a:tc>
                  <a:txBody>
                    <a:bodyPr/>
                    <a:lstStyle/>
                    <a:p>
                      <a:r>
                        <a:rPr lang="en-IN" sz="1500"/>
                        <a:t>Expansion Modules</a:t>
                      </a:r>
                    </a:p>
                  </a:txBody>
                  <a:tcPr anchor="ctr"/>
                </a:tc>
                <a:tc>
                  <a:txBody>
                    <a:bodyPr/>
                    <a:lstStyle/>
                    <a:p>
                      <a:r>
                        <a:rPr lang="en-IN" sz="1500" dirty="0"/>
                        <a:t>149.4</a:t>
                      </a:r>
                    </a:p>
                  </a:txBody>
                  <a:tcPr anchor="ctr"/>
                </a:tc>
                <a:tc>
                  <a:txBody>
                    <a:bodyPr/>
                    <a:lstStyle/>
                    <a:p>
                      <a:r>
                        <a:rPr lang="en-IN" sz="1500"/>
                        <a:t>597.6</a:t>
                      </a:r>
                    </a:p>
                  </a:txBody>
                  <a:tcPr anchor="ctr"/>
                </a:tc>
                <a:tc>
                  <a:txBody>
                    <a:bodyPr/>
                    <a:lstStyle/>
                    <a:p>
                      <a:r>
                        <a:rPr lang="en-IN" sz="1500"/>
                        <a:t>1,245.0</a:t>
                      </a:r>
                    </a:p>
                  </a:txBody>
                  <a:tcPr anchor="ctr"/>
                </a:tc>
                <a:tc>
                  <a:txBody>
                    <a:bodyPr/>
                    <a:lstStyle/>
                    <a:p>
                      <a:r>
                        <a:rPr lang="en-IN" sz="1500"/>
                        <a:t>2,324.0</a:t>
                      </a:r>
                    </a:p>
                  </a:txBody>
                  <a:tcPr anchor="ctr"/>
                </a:tc>
                <a:tc>
                  <a:txBody>
                    <a:bodyPr/>
                    <a:lstStyle/>
                    <a:p>
                      <a:r>
                        <a:rPr lang="en-IN" sz="1500"/>
                        <a:t>3,818.0</a:t>
                      </a:r>
                    </a:p>
                  </a:txBody>
                  <a:tcPr anchor="ctr"/>
                </a:tc>
                <a:extLst>
                  <a:ext uri="{0D108BD9-81ED-4DB2-BD59-A6C34878D82A}">
                    <a16:rowId xmlns:a16="http://schemas.microsoft.com/office/drawing/2014/main" val="968878316"/>
                  </a:ext>
                </a:extLst>
              </a:tr>
              <a:tr h="314293">
                <a:tc>
                  <a:txBody>
                    <a:bodyPr/>
                    <a:lstStyle/>
                    <a:p>
                      <a:r>
                        <a:rPr lang="en-IN" sz="1500"/>
                        <a:t>Accessories</a:t>
                      </a:r>
                    </a:p>
                  </a:txBody>
                  <a:tcPr anchor="ctr"/>
                </a:tc>
                <a:tc>
                  <a:txBody>
                    <a:bodyPr/>
                    <a:lstStyle/>
                    <a:p>
                      <a:r>
                        <a:rPr lang="en-IN" sz="1500" dirty="0"/>
                        <a:t>58.1</a:t>
                      </a:r>
                    </a:p>
                  </a:txBody>
                  <a:tcPr anchor="ctr"/>
                </a:tc>
                <a:tc>
                  <a:txBody>
                    <a:bodyPr/>
                    <a:lstStyle/>
                    <a:p>
                      <a:r>
                        <a:rPr lang="en-IN" sz="1500"/>
                        <a:t>232.4</a:t>
                      </a:r>
                    </a:p>
                  </a:txBody>
                  <a:tcPr anchor="ctr"/>
                </a:tc>
                <a:tc>
                  <a:txBody>
                    <a:bodyPr/>
                    <a:lstStyle/>
                    <a:p>
                      <a:r>
                        <a:rPr lang="en-IN" sz="1500"/>
                        <a:t>431.6</a:t>
                      </a:r>
                    </a:p>
                  </a:txBody>
                  <a:tcPr anchor="ctr"/>
                </a:tc>
                <a:tc>
                  <a:txBody>
                    <a:bodyPr/>
                    <a:lstStyle/>
                    <a:p>
                      <a:r>
                        <a:rPr lang="en-IN" sz="1500"/>
                        <a:t>788.5</a:t>
                      </a:r>
                    </a:p>
                  </a:txBody>
                  <a:tcPr anchor="ctr"/>
                </a:tc>
                <a:tc>
                  <a:txBody>
                    <a:bodyPr/>
                    <a:lstStyle/>
                    <a:p>
                      <a:r>
                        <a:rPr lang="en-IN" sz="1500"/>
                        <a:t>1,411.0</a:t>
                      </a:r>
                    </a:p>
                  </a:txBody>
                  <a:tcPr anchor="ctr"/>
                </a:tc>
                <a:extLst>
                  <a:ext uri="{0D108BD9-81ED-4DB2-BD59-A6C34878D82A}">
                    <a16:rowId xmlns:a16="http://schemas.microsoft.com/office/drawing/2014/main" val="3606519773"/>
                  </a:ext>
                </a:extLst>
              </a:tr>
              <a:tr h="314293">
                <a:tc>
                  <a:txBody>
                    <a:bodyPr/>
                    <a:lstStyle/>
                    <a:p>
                      <a:r>
                        <a:rPr lang="en-IN" sz="1500" b="1"/>
                        <a:t>Hardware Subtotal</a:t>
                      </a:r>
                      <a:endParaRPr lang="en-IN" sz="1500"/>
                    </a:p>
                  </a:txBody>
                  <a:tcPr anchor="ctr"/>
                </a:tc>
                <a:tc>
                  <a:txBody>
                    <a:bodyPr/>
                    <a:lstStyle/>
                    <a:p>
                      <a:r>
                        <a:rPr lang="en-IN" sz="1500"/>
                        <a:t>996.0</a:t>
                      </a:r>
                    </a:p>
                  </a:txBody>
                  <a:tcPr anchor="ctr"/>
                </a:tc>
                <a:tc>
                  <a:txBody>
                    <a:bodyPr/>
                    <a:lstStyle/>
                    <a:p>
                      <a:r>
                        <a:rPr lang="en-IN" sz="1500"/>
                        <a:t>3,154.0</a:t>
                      </a:r>
                    </a:p>
                  </a:txBody>
                  <a:tcPr anchor="ctr"/>
                </a:tc>
                <a:tc>
                  <a:txBody>
                    <a:bodyPr/>
                    <a:lstStyle/>
                    <a:p>
                      <a:r>
                        <a:rPr lang="en-IN" sz="1500"/>
                        <a:t>5,992.6</a:t>
                      </a:r>
                    </a:p>
                  </a:txBody>
                  <a:tcPr anchor="ctr"/>
                </a:tc>
                <a:tc>
                  <a:txBody>
                    <a:bodyPr/>
                    <a:lstStyle/>
                    <a:p>
                      <a:r>
                        <a:rPr lang="en-IN" sz="1500"/>
                        <a:t>10,499.5</a:t>
                      </a:r>
                    </a:p>
                  </a:txBody>
                  <a:tcPr anchor="ctr"/>
                </a:tc>
                <a:tc>
                  <a:txBody>
                    <a:bodyPr/>
                    <a:lstStyle/>
                    <a:p>
                      <a:r>
                        <a:rPr lang="en-IN" sz="1500"/>
                        <a:t>17,015.0</a:t>
                      </a:r>
                    </a:p>
                  </a:txBody>
                  <a:tcPr anchor="ctr"/>
                </a:tc>
                <a:extLst>
                  <a:ext uri="{0D108BD9-81ED-4DB2-BD59-A6C34878D82A}">
                    <a16:rowId xmlns:a16="http://schemas.microsoft.com/office/drawing/2014/main" val="1752413035"/>
                  </a:ext>
                </a:extLst>
              </a:tr>
              <a:tr h="314293">
                <a:tc>
                  <a:txBody>
                    <a:bodyPr/>
                    <a:lstStyle/>
                    <a:p>
                      <a:r>
                        <a:rPr lang="en-IN" sz="1500" b="1"/>
                        <a:t>Subscription Revenue</a:t>
                      </a:r>
                      <a:endParaRPr lang="en-IN" sz="1500"/>
                    </a:p>
                  </a:txBody>
                  <a:tcPr anchor="ctr"/>
                </a:tc>
                <a:tc>
                  <a:txBody>
                    <a:bodyPr/>
                    <a:lstStyle/>
                    <a:p>
                      <a:endParaRPr lang="en-IN" sz="1500"/>
                    </a:p>
                  </a:txBody>
                  <a:tcPr anchor="ctr"/>
                </a:tc>
                <a:tc>
                  <a:txBody>
                    <a:bodyPr/>
                    <a:lstStyle/>
                    <a:p>
                      <a:endParaRPr lang="en-IN" sz="1500" dirty="0"/>
                    </a:p>
                  </a:txBody>
                  <a:tcPr anchor="ctr"/>
                </a:tc>
                <a:tc>
                  <a:txBody>
                    <a:bodyPr/>
                    <a:lstStyle/>
                    <a:p>
                      <a:endParaRPr lang="en-IN" sz="1500"/>
                    </a:p>
                  </a:txBody>
                  <a:tcPr anchor="ctr"/>
                </a:tc>
                <a:tc>
                  <a:txBody>
                    <a:bodyPr/>
                    <a:lstStyle/>
                    <a:p>
                      <a:endParaRPr lang="en-IN" sz="1500" dirty="0"/>
                    </a:p>
                  </a:txBody>
                  <a:tcPr anchor="ctr"/>
                </a:tc>
                <a:tc>
                  <a:txBody>
                    <a:bodyPr/>
                    <a:lstStyle/>
                    <a:p>
                      <a:endParaRPr lang="en-IN" sz="1500"/>
                    </a:p>
                  </a:txBody>
                  <a:tcPr anchor="ctr"/>
                </a:tc>
                <a:extLst>
                  <a:ext uri="{0D108BD9-81ED-4DB2-BD59-A6C34878D82A}">
                    <a16:rowId xmlns:a16="http://schemas.microsoft.com/office/drawing/2014/main" val="663218770"/>
                  </a:ext>
                </a:extLst>
              </a:tr>
              <a:tr h="314293">
                <a:tc>
                  <a:txBody>
                    <a:bodyPr/>
                    <a:lstStyle/>
                    <a:p>
                      <a:r>
                        <a:rPr lang="en-IN" sz="1500"/>
                        <a:t>SeedPod Subscriptions</a:t>
                      </a:r>
                    </a:p>
                  </a:txBody>
                  <a:tcPr anchor="ctr"/>
                </a:tc>
                <a:tc>
                  <a:txBody>
                    <a:bodyPr/>
                    <a:lstStyle/>
                    <a:p>
                      <a:r>
                        <a:rPr lang="en-IN" sz="1500"/>
                        <a:t>240.7</a:t>
                      </a:r>
                    </a:p>
                  </a:txBody>
                  <a:tcPr anchor="ctr"/>
                </a:tc>
                <a:tc>
                  <a:txBody>
                    <a:bodyPr/>
                    <a:lstStyle/>
                    <a:p>
                      <a:r>
                        <a:rPr lang="en-IN" sz="1500"/>
                        <a:t>913.0</a:t>
                      </a:r>
                    </a:p>
                  </a:txBody>
                  <a:tcPr anchor="ctr"/>
                </a:tc>
                <a:tc>
                  <a:txBody>
                    <a:bodyPr/>
                    <a:lstStyle/>
                    <a:p>
                      <a:r>
                        <a:rPr lang="en-IN" sz="1500" dirty="0"/>
                        <a:t>1,975.4</a:t>
                      </a:r>
                    </a:p>
                  </a:txBody>
                  <a:tcPr anchor="ctr"/>
                </a:tc>
                <a:tc>
                  <a:txBody>
                    <a:bodyPr/>
                    <a:lstStyle/>
                    <a:p>
                      <a:r>
                        <a:rPr lang="en-IN" sz="1500"/>
                        <a:t>3,527.5</a:t>
                      </a:r>
                    </a:p>
                  </a:txBody>
                  <a:tcPr anchor="ctr"/>
                </a:tc>
                <a:tc>
                  <a:txBody>
                    <a:bodyPr/>
                    <a:lstStyle/>
                    <a:p>
                      <a:r>
                        <a:rPr lang="en-IN" sz="1500"/>
                        <a:t>5,976.0</a:t>
                      </a:r>
                    </a:p>
                  </a:txBody>
                  <a:tcPr anchor="ctr"/>
                </a:tc>
                <a:extLst>
                  <a:ext uri="{0D108BD9-81ED-4DB2-BD59-A6C34878D82A}">
                    <a16:rowId xmlns:a16="http://schemas.microsoft.com/office/drawing/2014/main" val="3880703429"/>
                  </a:ext>
                </a:extLst>
              </a:tr>
              <a:tr h="314293">
                <a:tc>
                  <a:txBody>
                    <a:bodyPr/>
                    <a:lstStyle/>
                    <a:p>
                      <a:r>
                        <a:rPr lang="en-IN" sz="1500"/>
                        <a:t>Premium App Features</a:t>
                      </a:r>
                    </a:p>
                  </a:txBody>
                  <a:tcPr anchor="ctr"/>
                </a:tc>
                <a:tc>
                  <a:txBody>
                    <a:bodyPr/>
                    <a:lstStyle/>
                    <a:p>
                      <a:r>
                        <a:rPr lang="en-IN" sz="1500"/>
                        <a:t>33.2</a:t>
                      </a:r>
                    </a:p>
                  </a:txBody>
                  <a:tcPr anchor="ctr"/>
                </a:tc>
                <a:tc>
                  <a:txBody>
                    <a:bodyPr/>
                    <a:lstStyle/>
                    <a:p>
                      <a:r>
                        <a:rPr lang="en-IN" sz="1500"/>
                        <a:t>124.5</a:t>
                      </a:r>
                    </a:p>
                  </a:txBody>
                  <a:tcPr anchor="ctr"/>
                </a:tc>
                <a:tc>
                  <a:txBody>
                    <a:bodyPr/>
                    <a:lstStyle/>
                    <a:p>
                      <a:r>
                        <a:rPr lang="en-IN" sz="1500" dirty="0"/>
                        <a:t>265.6</a:t>
                      </a:r>
                    </a:p>
                  </a:txBody>
                  <a:tcPr anchor="ctr"/>
                </a:tc>
                <a:tc>
                  <a:txBody>
                    <a:bodyPr/>
                    <a:lstStyle/>
                    <a:p>
                      <a:r>
                        <a:rPr lang="en-IN" sz="1500" dirty="0"/>
                        <a:t>539.5</a:t>
                      </a:r>
                    </a:p>
                  </a:txBody>
                  <a:tcPr anchor="ctr"/>
                </a:tc>
                <a:tc>
                  <a:txBody>
                    <a:bodyPr/>
                    <a:lstStyle/>
                    <a:p>
                      <a:r>
                        <a:rPr lang="en-IN" sz="1500"/>
                        <a:t>913.0</a:t>
                      </a:r>
                    </a:p>
                  </a:txBody>
                  <a:tcPr anchor="ctr"/>
                </a:tc>
                <a:extLst>
                  <a:ext uri="{0D108BD9-81ED-4DB2-BD59-A6C34878D82A}">
                    <a16:rowId xmlns:a16="http://schemas.microsoft.com/office/drawing/2014/main" val="1648977597"/>
                  </a:ext>
                </a:extLst>
              </a:tr>
              <a:tr h="314293">
                <a:tc>
                  <a:txBody>
                    <a:bodyPr/>
                    <a:lstStyle/>
                    <a:p>
                      <a:r>
                        <a:rPr lang="en-IN" sz="1500" b="1"/>
                        <a:t>Subscription Subtotal</a:t>
                      </a:r>
                      <a:endParaRPr lang="en-IN" sz="1500"/>
                    </a:p>
                  </a:txBody>
                  <a:tcPr anchor="ctr"/>
                </a:tc>
                <a:tc>
                  <a:txBody>
                    <a:bodyPr/>
                    <a:lstStyle/>
                    <a:p>
                      <a:r>
                        <a:rPr lang="en-IN" sz="1500" dirty="0"/>
                        <a:t>273.9</a:t>
                      </a:r>
                    </a:p>
                  </a:txBody>
                  <a:tcPr anchor="ctr"/>
                </a:tc>
                <a:tc>
                  <a:txBody>
                    <a:bodyPr/>
                    <a:lstStyle/>
                    <a:p>
                      <a:r>
                        <a:rPr lang="en-IN" sz="1500"/>
                        <a:t>1,037.5</a:t>
                      </a:r>
                    </a:p>
                  </a:txBody>
                  <a:tcPr anchor="ctr"/>
                </a:tc>
                <a:tc>
                  <a:txBody>
                    <a:bodyPr/>
                    <a:lstStyle/>
                    <a:p>
                      <a:r>
                        <a:rPr lang="en-IN" sz="1500" dirty="0"/>
                        <a:t>2,241.0</a:t>
                      </a:r>
                    </a:p>
                  </a:txBody>
                  <a:tcPr anchor="ctr"/>
                </a:tc>
                <a:tc>
                  <a:txBody>
                    <a:bodyPr/>
                    <a:lstStyle/>
                    <a:p>
                      <a:r>
                        <a:rPr lang="en-IN" sz="1500"/>
                        <a:t>4,067.0</a:t>
                      </a:r>
                    </a:p>
                  </a:txBody>
                  <a:tcPr anchor="ctr"/>
                </a:tc>
                <a:tc>
                  <a:txBody>
                    <a:bodyPr/>
                    <a:lstStyle/>
                    <a:p>
                      <a:r>
                        <a:rPr lang="en-IN" sz="1500" dirty="0"/>
                        <a:t>6,889.0</a:t>
                      </a:r>
                    </a:p>
                  </a:txBody>
                  <a:tcPr anchor="ctr"/>
                </a:tc>
                <a:extLst>
                  <a:ext uri="{0D108BD9-81ED-4DB2-BD59-A6C34878D82A}">
                    <a16:rowId xmlns:a16="http://schemas.microsoft.com/office/drawing/2014/main" val="3551388591"/>
                  </a:ext>
                </a:extLst>
              </a:tr>
              <a:tr h="314293">
                <a:tc>
                  <a:txBody>
                    <a:bodyPr/>
                    <a:lstStyle/>
                    <a:p>
                      <a:r>
                        <a:rPr lang="en-IN" sz="1500" b="1"/>
                        <a:t>Other Revenue</a:t>
                      </a:r>
                      <a:endParaRPr lang="en-IN" sz="150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tc>
                  <a:txBody>
                    <a:bodyPr/>
                    <a:lstStyle/>
                    <a:p>
                      <a:endParaRPr lang="en-IN" sz="1500"/>
                    </a:p>
                  </a:txBody>
                  <a:tcPr anchor="ctr"/>
                </a:tc>
                <a:extLst>
                  <a:ext uri="{0D108BD9-81ED-4DB2-BD59-A6C34878D82A}">
                    <a16:rowId xmlns:a16="http://schemas.microsoft.com/office/drawing/2014/main" val="3545047187"/>
                  </a:ext>
                </a:extLst>
              </a:tr>
              <a:tr h="314293">
                <a:tc>
                  <a:txBody>
                    <a:bodyPr/>
                    <a:lstStyle/>
                    <a:p>
                      <a:r>
                        <a:rPr lang="en-IN" sz="1500"/>
                        <a:t>B2B Solutions</a:t>
                      </a:r>
                    </a:p>
                  </a:txBody>
                  <a:tcPr anchor="ctr"/>
                </a:tc>
                <a:tc>
                  <a:txBody>
                    <a:bodyPr/>
                    <a:lstStyle/>
                    <a:p>
                      <a:r>
                        <a:rPr lang="en-IN" sz="1500"/>
                        <a:t>-</a:t>
                      </a:r>
                    </a:p>
                  </a:txBody>
                  <a:tcPr anchor="ctr"/>
                </a:tc>
                <a:tc>
                  <a:txBody>
                    <a:bodyPr/>
                    <a:lstStyle/>
                    <a:p>
                      <a:r>
                        <a:rPr lang="en-IN" sz="1500"/>
                        <a:t>58.1</a:t>
                      </a:r>
                    </a:p>
                  </a:txBody>
                  <a:tcPr anchor="ctr"/>
                </a:tc>
                <a:tc>
                  <a:txBody>
                    <a:bodyPr/>
                    <a:lstStyle/>
                    <a:p>
                      <a:r>
                        <a:rPr lang="en-IN" sz="1500"/>
                        <a:t>232.4</a:t>
                      </a:r>
                    </a:p>
                  </a:txBody>
                  <a:tcPr anchor="ctr"/>
                </a:tc>
                <a:tc>
                  <a:txBody>
                    <a:bodyPr/>
                    <a:lstStyle/>
                    <a:p>
                      <a:r>
                        <a:rPr lang="en-IN" sz="1500" dirty="0"/>
                        <a:t>622.5</a:t>
                      </a:r>
                    </a:p>
                  </a:txBody>
                  <a:tcPr anchor="ctr"/>
                </a:tc>
                <a:tc>
                  <a:txBody>
                    <a:bodyPr/>
                    <a:lstStyle/>
                    <a:p>
                      <a:r>
                        <a:rPr lang="en-IN" sz="1500" dirty="0"/>
                        <a:t>1,535.5</a:t>
                      </a:r>
                    </a:p>
                  </a:txBody>
                  <a:tcPr anchor="ctr"/>
                </a:tc>
                <a:extLst>
                  <a:ext uri="{0D108BD9-81ED-4DB2-BD59-A6C34878D82A}">
                    <a16:rowId xmlns:a16="http://schemas.microsoft.com/office/drawing/2014/main" val="2515925638"/>
                  </a:ext>
                </a:extLst>
              </a:tr>
              <a:tr h="590476">
                <a:tc>
                  <a:txBody>
                    <a:bodyPr/>
                    <a:lstStyle/>
                    <a:p>
                      <a:r>
                        <a:rPr lang="en-IN" sz="1500"/>
                        <a:t>Partnerships &amp; Licensing</a:t>
                      </a:r>
                    </a:p>
                  </a:txBody>
                  <a:tcPr anchor="ctr"/>
                </a:tc>
                <a:tc>
                  <a:txBody>
                    <a:bodyPr/>
                    <a:lstStyle/>
                    <a:p>
                      <a:r>
                        <a:rPr lang="en-IN" sz="1500"/>
                        <a:t>-</a:t>
                      </a:r>
                    </a:p>
                  </a:txBody>
                  <a:tcPr anchor="ctr"/>
                </a:tc>
                <a:tc>
                  <a:txBody>
                    <a:bodyPr/>
                    <a:lstStyle/>
                    <a:p>
                      <a:r>
                        <a:rPr lang="en-IN" sz="1500"/>
                        <a:t>24.9</a:t>
                      </a:r>
                    </a:p>
                  </a:txBody>
                  <a:tcPr anchor="ctr"/>
                </a:tc>
                <a:tc>
                  <a:txBody>
                    <a:bodyPr/>
                    <a:lstStyle/>
                    <a:p>
                      <a:r>
                        <a:rPr lang="en-IN" sz="1500"/>
                        <a:t>99.6</a:t>
                      </a:r>
                    </a:p>
                  </a:txBody>
                  <a:tcPr anchor="ctr"/>
                </a:tc>
                <a:tc>
                  <a:txBody>
                    <a:bodyPr/>
                    <a:lstStyle/>
                    <a:p>
                      <a:r>
                        <a:rPr lang="en-IN" sz="1500" dirty="0"/>
                        <a:t>265.6</a:t>
                      </a:r>
                    </a:p>
                  </a:txBody>
                  <a:tcPr anchor="ctr"/>
                </a:tc>
                <a:tc>
                  <a:txBody>
                    <a:bodyPr/>
                    <a:lstStyle/>
                    <a:p>
                      <a:r>
                        <a:rPr lang="en-IN" sz="1500"/>
                        <a:t>539.5</a:t>
                      </a:r>
                    </a:p>
                  </a:txBody>
                  <a:tcPr anchor="ctr"/>
                </a:tc>
                <a:extLst>
                  <a:ext uri="{0D108BD9-81ED-4DB2-BD59-A6C34878D82A}">
                    <a16:rowId xmlns:a16="http://schemas.microsoft.com/office/drawing/2014/main" val="4203084870"/>
                  </a:ext>
                </a:extLst>
              </a:tr>
              <a:tr h="314293">
                <a:tc>
                  <a:txBody>
                    <a:bodyPr/>
                    <a:lstStyle/>
                    <a:p>
                      <a:r>
                        <a:rPr lang="en-IN" sz="1500" b="1"/>
                        <a:t>Other Subtotal</a:t>
                      </a:r>
                      <a:endParaRPr lang="en-IN" sz="1500"/>
                    </a:p>
                  </a:txBody>
                  <a:tcPr anchor="ctr"/>
                </a:tc>
                <a:tc>
                  <a:txBody>
                    <a:bodyPr/>
                    <a:lstStyle/>
                    <a:p>
                      <a:r>
                        <a:rPr lang="en-IN" sz="1500"/>
                        <a:t>-</a:t>
                      </a:r>
                    </a:p>
                  </a:txBody>
                  <a:tcPr anchor="ctr"/>
                </a:tc>
                <a:tc>
                  <a:txBody>
                    <a:bodyPr/>
                    <a:lstStyle/>
                    <a:p>
                      <a:r>
                        <a:rPr lang="en-IN" sz="1500"/>
                        <a:t>83.0</a:t>
                      </a:r>
                    </a:p>
                  </a:txBody>
                  <a:tcPr anchor="ctr"/>
                </a:tc>
                <a:tc>
                  <a:txBody>
                    <a:bodyPr/>
                    <a:lstStyle/>
                    <a:p>
                      <a:r>
                        <a:rPr lang="en-IN" sz="1500"/>
                        <a:t>332.0</a:t>
                      </a:r>
                    </a:p>
                  </a:txBody>
                  <a:tcPr anchor="ctr"/>
                </a:tc>
                <a:tc>
                  <a:txBody>
                    <a:bodyPr/>
                    <a:lstStyle/>
                    <a:p>
                      <a:r>
                        <a:rPr lang="en-IN" sz="1500" dirty="0"/>
                        <a:t>888.1</a:t>
                      </a:r>
                    </a:p>
                  </a:txBody>
                  <a:tcPr anchor="ctr"/>
                </a:tc>
                <a:tc>
                  <a:txBody>
                    <a:bodyPr/>
                    <a:lstStyle/>
                    <a:p>
                      <a:r>
                        <a:rPr lang="en-IN" sz="1500"/>
                        <a:t>2,075.0</a:t>
                      </a:r>
                    </a:p>
                  </a:txBody>
                  <a:tcPr anchor="ctr"/>
                </a:tc>
                <a:extLst>
                  <a:ext uri="{0D108BD9-81ED-4DB2-BD59-A6C34878D82A}">
                    <a16:rowId xmlns:a16="http://schemas.microsoft.com/office/drawing/2014/main" val="3107107861"/>
                  </a:ext>
                </a:extLst>
              </a:tr>
              <a:tr h="314293">
                <a:tc>
                  <a:txBody>
                    <a:bodyPr/>
                    <a:lstStyle/>
                    <a:p>
                      <a:r>
                        <a:rPr lang="en-IN" sz="1500" b="1"/>
                        <a:t>Total Revenue</a:t>
                      </a:r>
                      <a:endParaRPr lang="en-IN" sz="1500"/>
                    </a:p>
                  </a:txBody>
                  <a:tcPr anchor="ctr"/>
                </a:tc>
                <a:tc>
                  <a:txBody>
                    <a:bodyPr/>
                    <a:lstStyle/>
                    <a:p>
                      <a:r>
                        <a:rPr lang="en-IN" sz="1500"/>
                        <a:t>1,269.9</a:t>
                      </a:r>
                    </a:p>
                  </a:txBody>
                  <a:tcPr anchor="ctr"/>
                </a:tc>
                <a:tc>
                  <a:txBody>
                    <a:bodyPr/>
                    <a:lstStyle/>
                    <a:p>
                      <a:r>
                        <a:rPr lang="en-IN" sz="1500"/>
                        <a:t>4,274.5</a:t>
                      </a:r>
                    </a:p>
                  </a:txBody>
                  <a:tcPr anchor="ctr"/>
                </a:tc>
                <a:tc>
                  <a:txBody>
                    <a:bodyPr/>
                    <a:lstStyle/>
                    <a:p>
                      <a:r>
                        <a:rPr lang="en-IN" sz="1500"/>
                        <a:t>8,565.6</a:t>
                      </a:r>
                    </a:p>
                  </a:txBody>
                  <a:tcPr anchor="ctr"/>
                </a:tc>
                <a:tc>
                  <a:txBody>
                    <a:bodyPr/>
                    <a:lstStyle/>
                    <a:p>
                      <a:r>
                        <a:rPr lang="en-IN" sz="1500" dirty="0"/>
                        <a:t>15,454.6</a:t>
                      </a:r>
                    </a:p>
                  </a:txBody>
                  <a:tcPr anchor="ctr"/>
                </a:tc>
                <a:tc>
                  <a:txBody>
                    <a:bodyPr/>
                    <a:lstStyle/>
                    <a:p>
                      <a:r>
                        <a:rPr lang="en-IN" sz="1500" dirty="0"/>
                        <a:t>25,979.0</a:t>
                      </a:r>
                    </a:p>
                  </a:txBody>
                  <a:tcPr anchor="ctr"/>
                </a:tc>
                <a:extLst>
                  <a:ext uri="{0D108BD9-81ED-4DB2-BD59-A6C34878D82A}">
                    <a16:rowId xmlns:a16="http://schemas.microsoft.com/office/drawing/2014/main" val="210810810"/>
                  </a:ext>
                </a:extLst>
              </a:tr>
              <a:tr h="314293">
                <a:tc>
                  <a:txBody>
                    <a:bodyPr/>
                    <a:lstStyle/>
                    <a:p>
                      <a:r>
                        <a:rPr lang="en-IN" sz="1500" b="1"/>
                        <a:t>Gross Profit</a:t>
                      </a:r>
                      <a:endParaRPr lang="en-IN" sz="1500"/>
                    </a:p>
                  </a:txBody>
                  <a:tcPr anchor="ctr"/>
                </a:tc>
                <a:tc>
                  <a:txBody>
                    <a:bodyPr/>
                    <a:lstStyle/>
                    <a:p>
                      <a:r>
                        <a:rPr lang="en-IN" sz="1500"/>
                        <a:t>688.9</a:t>
                      </a:r>
                    </a:p>
                  </a:txBody>
                  <a:tcPr anchor="ctr"/>
                </a:tc>
                <a:tc>
                  <a:txBody>
                    <a:bodyPr/>
                    <a:lstStyle/>
                    <a:p>
                      <a:r>
                        <a:rPr lang="en-IN" sz="1500"/>
                        <a:t>2,498.3</a:t>
                      </a:r>
                    </a:p>
                  </a:txBody>
                  <a:tcPr anchor="ctr"/>
                </a:tc>
                <a:tc>
                  <a:txBody>
                    <a:bodyPr/>
                    <a:lstStyle/>
                    <a:p>
                      <a:r>
                        <a:rPr lang="en-IN" sz="1500"/>
                        <a:t>5,220.7</a:t>
                      </a:r>
                    </a:p>
                  </a:txBody>
                  <a:tcPr anchor="ctr"/>
                </a:tc>
                <a:tc>
                  <a:txBody>
                    <a:bodyPr/>
                    <a:lstStyle/>
                    <a:p>
                      <a:r>
                        <a:rPr lang="en-IN" sz="1500"/>
                        <a:t>9,603.1</a:t>
                      </a:r>
                    </a:p>
                  </a:txBody>
                  <a:tcPr anchor="ctr"/>
                </a:tc>
                <a:tc>
                  <a:txBody>
                    <a:bodyPr/>
                    <a:lstStyle/>
                    <a:p>
                      <a:r>
                        <a:rPr lang="en-IN" sz="1500" dirty="0"/>
                        <a:t>16,600.0</a:t>
                      </a:r>
                    </a:p>
                  </a:txBody>
                  <a:tcPr anchor="ctr"/>
                </a:tc>
                <a:extLst>
                  <a:ext uri="{0D108BD9-81ED-4DB2-BD59-A6C34878D82A}">
                    <a16:rowId xmlns:a16="http://schemas.microsoft.com/office/drawing/2014/main" val="1061014580"/>
                  </a:ext>
                </a:extLst>
              </a:tr>
              <a:tr h="314293">
                <a:tc>
                  <a:txBody>
                    <a:bodyPr/>
                    <a:lstStyle/>
                    <a:p>
                      <a:r>
                        <a:rPr lang="en-IN" sz="1500" b="1"/>
                        <a:t>Net Profit</a:t>
                      </a:r>
                      <a:endParaRPr lang="en-IN" sz="1500"/>
                    </a:p>
                  </a:txBody>
                  <a:tcPr anchor="ctr"/>
                </a:tc>
                <a:tc>
                  <a:txBody>
                    <a:bodyPr/>
                    <a:lstStyle/>
                    <a:p>
                      <a:r>
                        <a:rPr lang="en-IN" sz="1500"/>
                        <a:t>(82.0)</a:t>
                      </a:r>
                    </a:p>
                  </a:txBody>
                  <a:tcPr anchor="ctr"/>
                </a:tc>
                <a:tc>
                  <a:txBody>
                    <a:bodyPr/>
                    <a:lstStyle/>
                    <a:p>
                      <a:r>
                        <a:rPr lang="en-IN" sz="1500"/>
                        <a:t>754.4</a:t>
                      </a:r>
                    </a:p>
                  </a:txBody>
                  <a:tcPr anchor="ctr"/>
                </a:tc>
                <a:tc>
                  <a:txBody>
                    <a:bodyPr/>
                    <a:lstStyle/>
                    <a:p>
                      <a:r>
                        <a:rPr lang="en-IN" sz="1500"/>
                        <a:t>2,202.4</a:t>
                      </a:r>
                    </a:p>
                  </a:txBody>
                  <a:tcPr anchor="ctr"/>
                </a:tc>
                <a:tc>
                  <a:txBody>
                    <a:bodyPr/>
                    <a:lstStyle/>
                    <a:p>
                      <a:r>
                        <a:rPr lang="en-IN" sz="1500"/>
                        <a:t>5,010.6</a:t>
                      </a:r>
                    </a:p>
                  </a:txBody>
                  <a:tcPr anchor="ctr"/>
                </a:tc>
                <a:tc>
                  <a:txBody>
                    <a:bodyPr/>
                    <a:lstStyle/>
                    <a:p>
                      <a:r>
                        <a:rPr lang="en-IN" sz="1500" dirty="0"/>
                        <a:t>9,917.5</a:t>
                      </a:r>
                    </a:p>
                  </a:txBody>
                  <a:tcPr anchor="ctr"/>
                </a:tc>
                <a:extLst>
                  <a:ext uri="{0D108BD9-81ED-4DB2-BD59-A6C34878D82A}">
                    <a16:rowId xmlns:a16="http://schemas.microsoft.com/office/drawing/2014/main" val="1115128935"/>
                  </a:ext>
                </a:extLst>
              </a:tr>
            </a:tbl>
          </a:graphicData>
        </a:graphic>
      </p:graphicFrame>
      <p:graphicFrame>
        <p:nvGraphicFramePr>
          <p:cNvPr id="11" name="Diagram 10">
            <a:extLst>
              <a:ext uri="{FF2B5EF4-FFF2-40B4-BE49-F238E27FC236}">
                <a16:creationId xmlns:a16="http://schemas.microsoft.com/office/drawing/2014/main" id="{539C18F9-E342-211D-80C7-5BED37245244}"/>
              </a:ext>
            </a:extLst>
          </p:cNvPr>
          <p:cNvGraphicFramePr/>
          <p:nvPr>
            <p:extLst>
              <p:ext uri="{D42A27DB-BD31-4B8C-83A1-F6EECF244321}">
                <p14:modId xmlns:p14="http://schemas.microsoft.com/office/powerpoint/2010/main" val="3348155718"/>
              </p:ext>
            </p:extLst>
          </p:nvPr>
        </p:nvGraphicFramePr>
        <p:xfrm>
          <a:off x="6468533" y="297850"/>
          <a:ext cx="10583335" cy="4621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CFB18F18-0DA0-1FAE-B809-9FDDFB92F142}"/>
              </a:ext>
            </a:extLst>
          </p:cNvPr>
          <p:cNvGraphicFramePr/>
          <p:nvPr>
            <p:extLst>
              <p:ext uri="{D42A27DB-BD31-4B8C-83A1-F6EECF244321}">
                <p14:modId xmlns:p14="http://schemas.microsoft.com/office/powerpoint/2010/main" val="2197435491"/>
              </p:ext>
            </p:extLst>
          </p:nvPr>
        </p:nvGraphicFramePr>
        <p:xfrm>
          <a:off x="8542867" y="4919811"/>
          <a:ext cx="3217333" cy="2704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Table 11">
            <a:extLst>
              <a:ext uri="{FF2B5EF4-FFF2-40B4-BE49-F238E27FC236}">
                <a16:creationId xmlns:a16="http://schemas.microsoft.com/office/drawing/2014/main" id="{96623B74-5E92-DCBB-AAD3-EEA00737137C}"/>
              </a:ext>
            </a:extLst>
          </p:cNvPr>
          <p:cNvGraphicFramePr>
            <a:graphicFrameLocks noGrp="1"/>
          </p:cNvGraphicFramePr>
          <p:nvPr>
            <p:extLst>
              <p:ext uri="{D42A27DB-BD31-4B8C-83A1-F6EECF244321}">
                <p14:modId xmlns:p14="http://schemas.microsoft.com/office/powerpoint/2010/main" val="1156936043"/>
              </p:ext>
            </p:extLst>
          </p:nvPr>
        </p:nvGraphicFramePr>
        <p:xfrm>
          <a:off x="8714985" y="5080918"/>
          <a:ext cx="4903636" cy="2682240"/>
        </p:xfrm>
        <a:graphic>
          <a:graphicData uri="http://schemas.openxmlformats.org/drawingml/2006/table">
            <a:tbl>
              <a:tblPr>
                <a:tableStyleId>{1E171933-4619-4E11-9A3F-F7608DF75F80}</a:tableStyleId>
              </a:tblPr>
              <a:tblGrid>
                <a:gridCol w="1225909">
                  <a:extLst>
                    <a:ext uri="{9D8B030D-6E8A-4147-A177-3AD203B41FA5}">
                      <a16:colId xmlns:a16="http://schemas.microsoft.com/office/drawing/2014/main" val="1327733918"/>
                    </a:ext>
                  </a:extLst>
                </a:gridCol>
                <a:gridCol w="1225909">
                  <a:extLst>
                    <a:ext uri="{9D8B030D-6E8A-4147-A177-3AD203B41FA5}">
                      <a16:colId xmlns:a16="http://schemas.microsoft.com/office/drawing/2014/main" val="2424914682"/>
                    </a:ext>
                  </a:extLst>
                </a:gridCol>
                <a:gridCol w="1225909">
                  <a:extLst>
                    <a:ext uri="{9D8B030D-6E8A-4147-A177-3AD203B41FA5}">
                      <a16:colId xmlns:a16="http://schemas.microsoft.com/office/drawing/2014/main" val="1024319549"/>
                    </a:ext>
                  </a:extLst>
                </a:gridCol>
                <a:gridCol w="1225909">
                  <a:extLst>
                    <a:ext uri="{9D8B030D-6E8A-4147-A177-3AD203B41FA5}">
                      <a16:colId xmlns:a16="http://schemas.microsoft.com/office/drawing/2014/main" val="620607458"/>
                    </a:ext>
                  </a:extLst>
                </a:gridCol>
              </a:tblGrid>
              <a:tr h="119755">
                <a:tc>
                  <a:txBody>
                    <a:bodyPr/>
                    <a:lstStyle/>
                    <a:p>
                      <a:r>
                        <a:rPr lang="en-IN" sz="1400" b="1" dirty="0">
                          <a:ln>
                            <a:noFill/>
                          </a:ln>
                          <a:solidFill>
                            <a:schemeClr val="bg1"/>
                          </a:solidFill>
                        </a:rPr>
                        <a:t>Metric</a:t>
                      </a:r>
                    </a:p>
                  </a:txBody>
                  <a:tcPr anchor="ctr">
                    <a:solidFill>
                      <a:schemeClr val="tx1"/>
                    </a:solidFill>
                  </a:tcPr>
                </a:tc>
                <a:tc>
                  <a:txBody>
                    <a:bodyPr/>
                    <a:lstStyle/>
                    <a:p>
                      <a:r>
                        <a:rPr lang="en-IN" sz="1400" b="1" dirty="0">
                          <a:ln>
                            <a:noFill/>
                          </a:ln>
                          <a:solidFill>
                            <a:schemeClr val="bg1"/>
                          </a:solidFill>
                        </a:rPr>
                        <a:t>Year 1</a:t>
                      </a:r>
                    </a:p>
                  </a:txBody>
                  <a:tcPr anchor="ctr">
                    <a:solidFill>
                      <a:schemeClr val="tx1"/>
                    </a:solidFill>
                  </a:tcPr>
                </a:tc>
                <a:tc>
                  <a:txBody>
                    <a:bodyPr/>
                    <a:lstStyle/>
                    <a:p>
                      <a:r>
                        <a:rPr lang="en-IN" sz="1400" b="1" dirty="0">
                          <a:ln>
                            <a:noFill/>
                          </a:ln>
                          <a:solidFill>
                            <a:schemeClr val="bg1"/>
                          </a:solidFill>
                        </a:rPr>
                        <a:t>Year 3</a:t>
                      </a:r>
                    </a:p>
                  </a:txBody>
                  <a:tcPr anchor="ctr">
                    <a:solidFill>
                      <a:schemeClr val="tx1"/>
                    </a:solidFill>
                  </a:tcPr>
                </a:tc>
                <a:tc>
                  <a:txBody>
                    <a:bodyPr/>
                    <a:lstStyle/>
                    <a:p>
                      <a:r>
                        <a:rPr lang="en-IN" sz="1400" b="1" dirty="0">
                          <a:ln>
                            <a:noFill/>
                          </a:ln>
                          <a:solidFill>
                            <a:schemeClr val="bg1"/>
                          </a:solidFill>
                        </a:rPr>
                        <a:t>Year 5</a:t>
                      </a:r>
                    </a:p>
                  </a:txBody>
                  <a:tcPr anchor="ctr">
                    <a:solidFill>
                      <a:schemeClr val="tx1"/>
                    </a:solidFill>
                  </a:tcPr>
                </a:tc>
                <a:extLst>
                  <a:ext uri="{0D108BD9-81ED-4DB2-BD59-A6C34878D82A}">
                    <a16:rowId xmlns:a16="http://schemas.microsoft.com/office/drawing/2014/main" val="3330845426"/>
                  </a:ext>
                </a:extLst>
              </a:tr>
              <a:tr h="209571">
                <a:tc>
                  <a:txBody>
                    <a:bodyPr/>
                    <a:lstStyle/>
                    <a:p>
                      <a:r>
                        <a:rPr lang="en-IN" sz="1400" b="1" dirty="0"/>
                        <a:t>Active Users</a:t>
                      </a:r>
                      <a:endParaRPr lang="en-IN" sz="1400" dirty="0"/>
                    </a:p>
                  </a:txBody>
                  <a:tcPr anchor="ctr"/>
                </a:tc>
                <a:tc>
                  <a:txBody>
                    <a:bodyPr/>
                    <a:lstStyle/>
                    <a:p>
                      <a:r>
                        <a:rPr lang="en-IN" sz="1400"/>
                        <a:t>4,200</a:t>
                      </a:r>
                    </a:p>
                  </a:txBody>
                  <a:tcPr anchor="ctr"/>
                </a:tc>
                <a:tc>
                  <a:txBody>
                    <a:bodyPr/>
                    <a:lstStyle/>
                    <a:p>
                      <a:r>
                        <a:rPr lang="en-IN" sz="1400"/>
                        <a:t>31,000</a:t>
                      </a:r>
                    </a:p>
                  </a:txBody>
                  <a:tcPr anchor="ctr"/>
                </a:tc>
                <a:tc>
                  <a:txBody>
                    <a:bodyPr/>
                    <a:lstStyle/>
                    <a:p>
                      <a:r>
                        <a:rPr lang="en-IN" sz="1400" dirty="0"/>
                        <a:t>82,000</a:t>
                      </a:r>
                    </a:p>
                  </a:txBody>
                  <a:tcPr anchor="ctr"/>
                </a:tc>
                <a:extLst>
                  <a:ext uri="{0D108BD9-81ED-4DB2-BD59-A6C34878D82A}">
                    <a16:rowId xmlns:a16="http://schemas.microsoft.com/office/drawing/2014/main" val="2562526936"/>
                  </a:ext>
                </a:extLst>
              </a:tr>
              <a:tr h="299388">
                <a:tc>
                  <a:txBody>
                    <a:bodyPr/>
                    <a:lstStyle/>
                    <a:p>
                      <a:r>
                        <a:rPr lang="en-IN" sz="1400" b="1"/>
                        <a:t>Annual Revenue Per User</a:t>
                      </a:r>
                      <a:endParaRPr lang="en-IN" sz="1400"/>
                    </a:p>
                  </a:txBody>
                  <a:tcPr anchor="ctr"/>
                </a:tc>
                <a:tc>
                  <a:txBody>
                    <a:bodyPr/>
                    <a:lstStyle/>
                    <a:p>
                      <a:r>
                        <a:rPr lang="en-IN" sz="1400" dirty="0"/>
                        <a:t>₹30,212</a:t>
                      </a:r>
                    </a:p>
                  </a:txBody>
                  <a:tcPr anchor="ctr"/>
                </a:tc>
                <a:tc>
                  <a:txBody>
                    <a:bodyPr/>
                    <a:lstStyle/>
                    <a:p>
                      <a:r>
                        <a:rPr lang="en-IN" sz="1400"/>
                        <a:t>₹27,639</a:t>
                      </a:r>
                    </a:p>
                  </a:txBody>
                  <a:tcPr anchor="ctr"/>
                </a:tc>
                <a:tc>
                  <a:txBody>
                    <a:bodyPr/>
                    <a:lstStyle/>
                    <a:p>
                      <a:r>
                        <a:rPr lang="en-IN" sz="1400"/>
                        <a:t>₹31,706</a:t>
                      </a:r>
                    </a:p>
                  </a:txBody>
                  <a:tcPr anchor="ctr"/>
                </a:tc>
                <a:extLst>
                  <a:ext uri="{0D108BD9-81ED-4DB2-BD59-A6C34878D82A}">
                    <a16:rowId xmlns:a16="http://schemas.microsoft.com/office/drawing/2014/main" val="704440506"/>
                  </a:ext>
                </a:extLst>
              </a:tr>
              <a:tr h="299388">
                <a:tc>
                  <a:txBody>
                    <a:bodyPr/>
                    <a:lstStyle/>
                    <a:p>
                      <a:r>
                        <a:rPr lang="en-IN" sz="1400" b="1"/>
                        <a:t>Subscription Attach Rate</a:t>
                      </a:r>
                      <a:endParaRPr lang="en-IN" sz="1400"/>
                    </a:p>
                  </a:txBody>
                  <a:tcPr anchor="ctr"/>
                </a:tc>
                <a:tc>
                  <a:txBody>
                    <a:bodyPr/>
                    <a:lstStyle/>
                    <a:p>
                      <a:r>
                        <a:rPr lang="en-IN" sz="1400"/>
                        <a:t>78%</a:t>
                      </a:r>
                    </a:p>
                  </a:txBody>
                  <a:tcPr anchor="ctr"/>
                </a:tc>
                <a:tc>
                  <a:txBody>
                    <a:bodyPr/>
                    <a:lstStyle/>
                    <a:p>
                      <a:r>
                        <a:rPr lang="en-IN" sz="1400"/>
                        <a:t>86%</a:t>
                      </a:r>
                    </a:p>
                  </a:txBody>
                  <a:tcPr anchor="ctr"/>
                </a:tc>
                <a:tc>
                  <a:txBody>
                    <a:bodyPr/>
                    <a:lstStyle/>
                    <a:p>
                      <a:r>
                        <a:rPr lang="en-IN" sz="1400"/>
                        <a:t>90%</a:t>
                      </a:r>
                    </a:p>
                  </a:txBody>
                  <a:tcPr anchor="ctr"/>
                </a:tc>
                <a:extLst>
                  <a:ext uri="{0D108BD9-81ED-4DB2-BD59-A6C34878D82A}">
                    <a16:rowId xmlns:a16="http://schemas.microsoft.com/office/drawing/2014/main" val="204518863"/>
                  </a:ext>
                </a:extLst>
              </a:tr>
              <a:tr h="299388">
                <a:tc>
                  <a:txBody>
                    <a:bodyPr/>
                    <a:lstStyle/>
                    <a:p>
                      <a:r>
                        <a:rPr lang="en-IN" sz="1400" b="1"/>
                        <a:t>Overall Gross Margin</a:t>
                      </a:r>
                      <a:endParaRPr lang="en-IN" sz="1400"/>
                    </a:p>
                  </a:txBody>
                  <a:tcPr anchor="ctr"/>
                </a:tc>
                <a:tc>
                  <a:txBody>
                    <a:bodyPr/>
                    <a:lstStyle/>
                    <a:p>
                      <a:r>
                        <a:rPr lang="en-IN" sz="1400"/>
                        <a:t>54%</a:t>
                      </a:r>
                    </a:p>
                  </a:txBody>
                  <a:tcPr anchor="ctr"/>
                </a:tc>
                <a:tc>
                  <a:txBody>
                    <a:bodyPr/>
                    <a:lstStyle/>
                    <a:p>
                      <a:r>
                        <a:rPr lang="en-IN" sz="1400"/>
                        <a:t>61%</a:t>
                      </a:r>
                    </a:p>
                  </a:txBody>
                  <a:tcPr anchor="ctr"/>
                </a:tc>
                <a:tc>
                  <a:txBody>
                    <a:bodyPr/>
                    <a:lstStyle/>
                    <a:p>
                      <a:r>
                        <a:rPr lang="en-IN" sz="1400"/>
                        <a:t>64%</a:t>
                      </a:r>
                    </a:p>
                  </a:txBody>
                  <a:tcPr anchor="ctr"/>
                </a:tc>
                <a:extLst>
                  <a:ext uri="{0D108BD9-81ED-4DB2-BD59-A6C34878D82A}">
                    <a16:rowId xmlns:a16="http://schemas.microsoft.com/office/drawing/2014/main" val="2907184391"/>
                  </a:ext>
                </a:extLst>
              </a:tr>
              <a:tr h="209571">
                <a:tc>
                  <a:txBody>
                    <a:bodyPr/>
                    <a:lstStyle/>
                    <a:p>
                      <a:r>
                        <a:rPr lang="en-IN" sz="1400" b="1"/>
                        <a:t>Net Margin</a:t>
                      </a:r>
                      <a:endParaRPr lang="en-IN" sz="1400"/>
                    </a:p>
                  </a:txBody>
                  <a:tcPr anchor="ctr"/>
                </a:tc>
                <a:tc>
                  <a:txBody>
                    <a:bodyPr/>
                    <a:lstStyle/>
                    <a:p>
                      <a:r>
                        <a:rPr lang="en-IN" sz="1400"/>
                        <a:t>-6.5%</a:t>
                      </a:r>
                    </a:p>
                  </a:txBody>
                  <a:tcPr anchor="ctr"/>
                </a:tc>
                <a:tc>
                  <a:txBody>
                    <a:bodyPr/>
                    <a:lstStyle/>
                    <a:p>
                      <a:r>
                        <a:rPr lang="en-IN" sz="1400"/>
                        <a:t>25.7%</a:t>
                      </a:r>
                    </a:p>
                  </a:txBody>
                  <a:tcPr anchor="ctr"/>
                </a:tc>
                <a:tc>
                  <a:txBody>
                    <a:bodyPr/>
                    <a:lstStyle/>
                    <a:p>
                      <a:r>
                        <a:rPr lang="en-IN" sz="1400" dirty="0"/>
                        <a:t>38.2%</a:t>
                      </a:r>
                    </a:p>
                  </a:txBody>
                  <a:tcPr anchor="ctr"/>
                </a:tc>
                <a:extLst>
                  <a:ext uri="{0D108BD9-81ED-4DB2-BD59-A6C34878D82A}">
                    <a16:rowId xmlns:a16="http://schemas.microsoft.com/office/drawing/2014/main" val="738543840"/>
                  </a:ext>
                </a:extLst>
              </a:tr>
            </a:tbl>
          </a:graphicData>
        </a:graphic>
      </p:graphicFrame>
      <p:sp>
        <p:nvSpPr>
          <p:cNvPr id="13" name="Rectangle 1">
            <a:extLst>
              <a:ext uri="{FF2B5EF4-FFF2-40B4-BE49-F238E27FC236}">
                <a16:creationId xmlns:a16="http://schemas.microsoft.com/office/drawing/2014/main" id="{8DA4D0B2-8BA6-5CB3-E362-7CF41AE65B1B}"/>
              </a:ext>
            </a:extLst>
          </p:cNvPr>
          <p:cNvSpPr>
            <a:spLocks noChangeArrowheads="1"/>
          </p:cNvSpPr>
          <p:nvPr/>
        </p:nvSpPr>
        <p:spPr bwMode="auto">
          <a:xfrm>
            <a:off x="8714985" y="4508070"/>
            <a:ext cx="49883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Key Revenue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223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a:extLst>
              <a:ext uri="{FF2B5EF4-FFF2-40B4-BE49-F238E27FC236}">
                <a16:creationId xmlns:a16="http://schemas.microsoft.com/office/drawing/2014/main" id="{0A2F7F74-368D-BC37-24E9-CE2322CD98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01"/>
          <a:stretch/>
        </p:blipFill>
        <p:spPr bwMode="auto">
          <a:xfrm>
            <a:off x="3720494" y="643621"/>
            <a:ext cx="10490173" cy="74810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F455D1-DB31-27F6-F1F1-A2EAEE904840}"/>
              </a:ext>
            </a:extLst>
          </p:cNvPr>
          <p:cNvSpPr txBox="1"/>
          <p:nvPr/>
        </p:nvSpPr>
        <p:spPr>
          <a:xfrm>
            <a:off x="2846646" y="330747"/>
            <a:ext cx="7315200" cy="687624"/>
          </a:xfrm>
          <a:prstGeom prst="rect">
            <a:avLst/>
          </a:prstGeom>
          <a:noFill/>
        </p:spPr>
        <p:txBody>
          <a:bodyPr wrap="square">
            <a:spAutoFit/>
          </a:bodyPr>
          <a:lstStyle/>
          <a:p>
            <a:pPr marL="0" indent="0" algn="ctr">
              <a:lnSpc>
                <a:spcPts val="44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a:t>
            </a:r>
            <a:r>
              <a:rPr lang="en-US" sz="4800" dirty="0">
                <a:solidFill>
                  <a:schemeClr val="accent6">
                    <a:lumMod val="75000"/>
                  </a:schemeClr>
                </a:solidFill>
                <a:latin typeface="Calibri" panose="020F0502020204030204" pitchFamily="34" charset="0"/>
                <a:ea typeface="DM Sans Semi Bold" pitchFamily="34" charset="-122"/>
                <a:cs typeface="Calibri" panose="020F0502020204030204" pitchFamily="34" charset="0"/>
              </a:rPr>
              <a:t>Milestones</a:t>
            </a:r>
            <a:endParaRPr lang="en-US" sz="4800" dirty="0">
              <a:solidFill>
                <a:schemeClr val="accent6">
                  <a:lumMod val="75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9A33336-E946-CFD3-B2A0-E7BF0AA63D85}"/>
              </a:ext>
            </a:extLst>
          </p:cNvPr>
          <p:cNvSpPr txBox="1"/>
          <p:nvPr/>
        </p:nvSpPr>
        <p:spPr>
          <a:xfrm rot="19685984">
            <a:off x="8156110" y="7211555"/>
            <a:ext cx="1618938" cy="353943"/>
          </a:xfrm>
          <a:prstGeom prst="rect">
            <a:avLst/>
          </a:prstGeom>
          <a:noFill/>
        </p:spPr>
        <p:txBody>
          <a:bodyPr wrap="square" rtlCol="0">
            <a:spAutoFit/>
          </a:bodyPr>
          <a:lstStyle/>
          <a:p>
            <a:r>
              <a:rPr lang="en-US" sz="1700" dirty="0">
                <a:solidFill>
                  <a:schemeClr val="accent1">
                    <a:lumMod val="75000"/>
                  </a:schemeClr>
                </a:solidFill>
              </a:rPr>
              <a:t>Q1-Q2 2025</a:t>
            </a:r>
          </a:p>
        </p:txBody>
      </p:sp>
      <p:sp>
        <p:nvSpPr>
          <p:cNvPr id="4" name="TextBox 3">
            <a:extLst>
              <a:ext uri="{FF2B5EF4-FFF2-40B4-BE49-F238E27FC236}">
                <a16:creationId xmlns:a16="http://schemas.microsoft.com/office/drawing/2014/main" id="{CEECDBC4-3FBC-3205-4099-3D5C2D2FBC0B}"/>
              </a:ext>
            </a:extLst>
          </p:cNvPr>
          <p:cNvSpPr txBox="1"/>
          <p:nvPr/>
        </p:nvSpPr>
        <p:spPr>
          <a:xfrm rot="19685984">
            <a:off x="8818175" y="6289742"/>
            <a:ext cx="1618938" cy="353943"/>
          </a:xfrm>
          <a:prstGeom prst="rect">
            <a:avLst/>
          </a:prstGeom>
          <a:noFill/>
        </p:spPr>
        <p:txBody>
          <a:bodyPr wrap="square" rtlCol="0">
            <a:spAutoFit/>
          </a:bodyPr>
          <a:lstStyle/>
          <a:p>
            <a:r>
              <a:rPr lang="en-US" sz="1700" dirty="0">
                <a:solidFill>
                  <a:schemeClr val="accent6"/>
                </a:solidFill>
              </a:rPr>
              <a:t>Q3-Q4 2025   </a:t>
            </a:r>
          </a:p>
        </p:txBody>
      </p:sp>
      <p:sp>
        <p:nvSpPr>
          <p:cNvPr id="5" name="TextBox 4">
            <a:extLst>
              <a:ext uri="{FF2B5EF4-FFF2-40B4-BE49-F238E27FC236}">
                <a16:creationId xmlns:a16="http://schemas.microsoft.com/office/drawing/2014/main" id="{31476B4E-AC71-C690-B2B6-3DE986799720}"/>
              </a:ext>
            </a:extLst>
          </p:cNvPr>
          <p:cNvSpPr txBox="1"/>
          <p:nvPr/>
        </p:nvSpPr>
        <p:spPr>
          <a:xfrm rot="19685984">
            <a:off x="9732567" y="5254755"/>
            <a:ext cx="1618938" cy="353943"/>
          </a:xfrm>
          <a:prstGeom prst="rect">
            <a:avLst/>
          </a:prstGeom>
          <a:noFill/>
        </p:spPr>
        <p:txBody>
          <a:bodyPr wrap="square" rtlCol="0">
            <a:spAutoFit/>
          </a:bodyPr>
          <a:lstStyle/>
          <a:p>
            <a:r>
              <a:rPr lang="en-US" sz="1700" dirty="0">
                <a:solidFill>
                  <a:schemeClr val="accent4">
                    <a:lumMod val="75000"/>
                  </a:schemeClr>
                </a:solidFill>
              </a:rPr>
              <a:t>Q1 2026</a:t>
            </a:r>
          </a:p>
        </p:txBody>
      </p:sp>
      <p:sp>
        <p:nvSpPr>
          <p:cNvPr id="6" name="TextBox 5">
            <a:extLst>
              <a:ext uri="{FF2B5EF4-FFF2-40B4-BE49-F238E27FC236}">
                <a16:creationId xmlns:a16="http://schemas.microsoft.com/office/drawing/2014/main" id="{92FC1657-9409-6EE6-3ED2-208EC6F41238}"/>
              </a:ext>
            </a:extLst>
          </p:cNvPr>
          <p:cNvSpPr txBox="1"/>
          <p:nvPr/>
        </p:nvSpPr>
        <p:spPr>
          <a:xfrm rot="19685984">
            <a:off x="10646960" y="4332942"/>
            <a:ext cx="1618938" cy="353943"/>
          </a:xfrm>
          <a:prstGeom prst="rect">
            <a:avLst/>
          </a:prstGeom>
          <a:noFill/>
        </p:spPr>
        <p:txBody>
          <a:bodyPr wrap="square" rtlCol="0">
            <a:spAutoFit/>
          </a:bodyPr>
          <a:lstStyle/>
          <a:p>
            <a:r>
              <a:rPr lang="en-US" sz="1700" dirty="0">
                <a:solidFill>
                  <a:schemeClr val="accent2"/>
                </a:solidFill>
              </a:rPr>
              <a:t>Q2-Q3 2026</a:t>
            </a:r>
          </a:p>
        </p:txBody>
      </p:sp>
      <p:sp>
        <p:nvSpPr>
          <p:cNvPr id="7" name="TextBox 6">
            <a:extLst>
              <a:ext uri="{FF2B5EF4-FFF2-40B4-BE49-F238E27FC236}">
                <a16:creationId xmlns:a16="http://schemas.microsoft.com/office/drawing/2014/main" id="{09562791-3401-36C9-C17E-C4DC6021CF32}"/>
              </a:ext>
            </a:extLst>
          </p:cNvPr>
          <p:cNvSpPr txBox="1"/>
          <p:nvPr/>
        </p:nvSpPr>
        <p:spPr>
          <a:xfrm rot="19685984">
            <a:off x="11429044" y="3411129"/>
            <a:ext cx="1618938" cy="353943"/>
          </a:xfrm>
          <a:prstGeom prst="rect">
            <a:avLst/>
          </a:prstGeom>
          <a:noFill/>
        </p:spPr>
        <p:txBody>
          <a:bodyPr wrap="square" rtlCol="0">
            <a:spAutoFit/>
          </a:bodyPr>
          <a:lstStyle/>
          <a:p>
            <a:r>
              <a:rPr lang="en-US" sz="1700" dirty="0">
                <a:solidFill>
                  <a:schemeClr val="accent2"/>
                </a:solidFill>
              </a:rPr>
              <a:t>Q3-Q4 2026</a:t>
            </a:r>
          </a:p>
        </p:txBody>
      </p:sp>
      <p:sp>
        <p:nvSpPr>
          <p:cNvPr id="8" name="TextBox 7">
            <a:extLst>
              <a:ext uri="{FF2B5EF4-FFF2-40B4-BE49-F238E27FC236}">
                <a16:creationId xmlns:a16="http://schemas.microsoft.com/office/drawing/2014/main" id="{D1A63668-2DBD-1435-1CCF-8A1C2F88D013}"/>
              </a:ext>
            </a:extLst>
          </p:cNvPr>
          <p:cNvSpPr txBox="1"/>
          <p:nvPr/>
        </p:nvSpPr>
        <p:spPr>
          <a:xfrm rot="19685984">
            <a:off x="12211128" y="2489315"/>
            <a:ext cx="1618938" cy="353943"/>
          </a:xfrm>
          <a:prstGeom prst="rect">
            <a:avLst/>
          </a:prstGeom>
          <a:noFill/>
        </p:spPr>
        <p:txBody>
          <a:bodyPr wrap="square" rtlCol="0">
            <a:spAutoFit/>
          </a:bodyPr>
          <a:lstStyle/>
          <a:p>
            <a:r>
              <a:rPr lang="en-US" sz="1700" dirty="0">
                <a:solidFill>
                  <a:srgbClr val="F935F5"/>
                </a:solidFill>
              </a:rPr>
              <a:t>Q4 2026</a:t>
            </a:r>
          </a:p>
        </p:txBody>
      </p:sp>
      <p:sp>
        <p:nvSpPr>
          <p:cNvPr id="9" name="TextBox 8">
            <a:extLst>
              <a:ext uri="{FF2B5EF4-FFF2-40B4-BE49-F238E27FC236}">
                <a16:creationId xmlns:a16="http://schemas.microsoft.com/office/drawing/2014/main" id="{98AC3164-5539-98BE-B9CB-00EE3E124C60}"/>
              </a:ext>
            </a:extLst>
          </p:cNvPr>
          <p:cNvSpPr txBox="1"/>
          <p:nvPr/>
        </p:nvSpPr>
        <p:spPr>
          <a:xfrm rot="19685984">
            <a:off x="13196530" y="1457491"/>
            <a:ext cx="1618938" cy="353943"/>
          </a:xfrm>
          <a:prstGeom prst="rect">
            <a:avLst/>
          </a:prstGeom>
          <a:noFill/>
        </p:spPr>
        <p:txBody>
          <a:bodyPr wrap="square" rtlCol="0">
            <a:spAutoFit/>
          </a:bodyPr>
          <a:lstStyle/>
          <a:p>
            <a:r>
              <a:rPr lang="en-US" sz="1700" dirty="0">
                <a:solidFill>
                  <a:srgbClr val="7030A0"/>
                </a:solidFill>
              </a:rPr>
              <a:t> 2027</a:t>
            </a:r>
          </a:p>
        </p:txBody>
      </p:sp>
      <p:sp>
        <p:nvSpPr>
          <p:cNvPr id="11" name="Rectangle 10">
            <a:extLst>
              <a:ext uri="{FF2B5EF4-FFF2-40B4-BE49-F238E27FC236}">
                <a16:creationId xmlns:a16="http://schemas.microsoft.com/office/drawing/2014/main" id="{27ED31DB-2710-D7AA-6857-600AC90EDF40}"/>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33798" name="Picture 6" descr="12 Pros &amp; Cons of Hydroponic Farming | Earth.Org">
            <a:extLst>
              <a:ext uri="{FF2B5EF4-FFF2-40B4-BE49-F238E27FC236}">
                <a16:creationId xmlns:a16="http://schemas.microsoft.com/office/drawing/2014/main" id="{8E49E400-FF7A-9968-2CF0-F37BDD7BD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69" y="760682"/>
            <a:ext cx="6865494" cy="6284033"/>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8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63059"/>
            <a:ext cx="7939445"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The Ask: Partnering for Growth</a:t>
            </a:r>
            <a:endParaRPr lang="en-US" sz="4450" dirty="0"/>
          </a:p>
        </p:txBody>
      </p:sp>
      <p:pic>
        <p:nvPicPr>
          <p:cNvPr id="3" name="Image 0" descr="preencoded.png"/>
          <p:cNvPicPr>
            <a:picLocks noChangeAspect="1"/>
          </p:cNvPicPr>
          <p:nvPr/>
        </p:nvPicPr>
        <p:blipFill>
          <a:blip r:embed="rId3">
            <a:duotone>
              <a:schemeClr val="accent6">
                <a:shade val="45000"/>
                <a:satMod val="135000"/>
              </a:schemeClr>
              <a:prstClr val="white"/>
            </a:duotone>
          </a:blip>
          <a:stretch>
            <a:fillRect/>
          </a:stretch>
        </p:blipFill>
        <p:spPr>
          <a:xfrm>
            <a:off x="2978348" y="1825466"/>
            <a:ext cx="2152055" cy="1306949"/>
          </a:xfrm>
          <a:prstGeom prst="rect">
            <a:avLst/>
          </a:prstGeom>
        </p:spPr>
      </p:pic>
      <p:sp>
        <p:nvSpPr>
          <p:cNvPr id="4" name="Text 1"/>
          <p:cNvSpPr/>
          <p:nvPr/>
        </p:nvSpPr>
        <p:spPr>
          <a:xfrm>
            <a:off x="3894892" y="244149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C2821"/>
                </a:solidFill>
                <a:latin typeface="Alice" pitchFamily="34" charset="0"/>
                <a:ea typeface="Alice" pitchFamily="34" charset="-122"/>
                <a:cs typeface="Alice" pitchFamily="34" charset="-120"/>
              </a:rPr>
              <a:t>1</a:t>
            </a:r>
            <a:endParaRPr lang="en-US" sz="2500" dirty="0"/>
          </a:p>
        </p:txBody>
      </p:sp>
      <p:sp>
        <p:nvSpPr>
          <p:cNvPr id="5" name="Text 2"/>
          <p:cNvSpPr/>
          <p:nvPr/>
        </p:nvSpPr>
        <p:spPr>
          <a:xfrm>
            <a:off x="5357217" y="2052280"/>
            <a:ext cx="2835235" cy="354330"/>
          </a:xfrm>
          <a:prstGeom prst="rect">
            <a:avLst/>
          </a:prstGeom>
          <a:noFill/>
          <a:ln/>
        </p:spPr>
        <p:txBody>
          <a:bodyPr wrap="none" lIns="0" tIns="0" rIns="0" bIns="0" rtlCol="0" anchor="t"/>
          <a:lstStyle/>
          <a:p>
            <a:pPr marL="0" indent="0" algn="l">
              <a:lnSpc>
                <a:spcPts val="2750"/>
              </a:lnSpc>
              <a:buNone/>
            </a:pPr>
            <a:r>
              <a:rPr lang="en-IN" sz="2400" dirty="0"/>
              <a:t>₹622.5 Lakhs Seed</a:t>
            </a:r>
            <a:endParaRPr lang="en-US" sz="2200" dirty="0"/>
          </a:p>
        </p:txBody>
      </p:sp>
      <p:sp>
        <p:nvSpPr>
          <p:cNvPr id="6" name="Text 3"/>
          <p:cNvSpPr/>
          <p:nvPr/>
        </p:nvSpPr>
        <p:spPr>
          <a:xfrm>
            <a:off x="5357217" y="2542699"/>
            <a:ext cx="7939444" cy="406480"/>
          </a:xfrm>
          <a:prstGeom prst="rect">
            <a:avLst/>
          </a:prstGeom>
          <a:noFill/>
          <a:ln/>
        </p:spPr>
        <p:txBody>
          <a:bodyPr wrap="none" lIns="0" tIns="0" rIns="0" bIns="0" rtlCol="0" anchor="t"/>
          <a:lstStyle/>
          <a:p>
            <a:pPr marL="0" indent="0" algn="l">
              <a:lnSpc>
                <a:spcPts val="2850"/>
              </a:lnSpc>
              <a:buNone/>
            </a:pPr>
            <a:r>
              <a:rPr lang="en-IN" sz="1750" dirty="0"/>
              <a:t>To scale </a:t>
            </a:r>
            <a:r>
              <a:rPr lang="en-IN" sz="1750" dirty="0" err="1"/>
              <a:t>production,and</a:t>
            </a:r>
            <a:r>
              <a:rPr lang="en-IN" sz="1750" dirty="0"/>
              <a:t> grow the team with a clear path to break-even within 1.5 year</a:t>
            </a:r>
            <a:endParaRPr lang="en-US" sz="1750" dirty="0"/>
          </a:p>
        </p:txBody>
      </p:sp>
      <p:sp>
        <p:nvSpPr>
          <p:cNvPr id="7" name="Shape 4"/>
          <p:cNvSpPr/>
          <p:nvPr/>
        </p:nvSpPr>
        <p:spPr>
          <a:xfrm>
            <a:off x="5187077" y="3145512"/>
            <a:ext cx="8592860" cy="15240"/>
          </a:xfrm>
          <a:prstGeom prst="roundRect">
            <a:avLst>
              <a:gd name="adj" fmla="val 223256"/>
            </a:avLst>
          </a:prstGeom>
          <a:solidFill>
            <a:srgbClr val="D6D3CC"/>
          </a:solidFill>
          <a:ln/>
        </p:spPr>
      </p:sp>
      <p:pic>
        <p:nvPicPr>
          <p:cNvPr id="8" name="Image 1" descr="preencoded.png"/>
          <p:cNvPicPr>
            <a:picLocks noChangeAspect="1"/>
          </p:cNvPicPr>
          <p:nvPr/>
        </p:nvPicPr>
        <p:blipFill>
          <a:blip r:embed="rId4">
            <a:duotone>
              <a:schemeClr val="accent6">
                <a:shade val="45000"/>
                <a:satMod val="135000"/>
              </a:schemeClr>
              <a:prstClr val="white"/>
            </a:duotone>
          </a:blip>
          <a:stretch>
            <a:fillRect/>
          </a:stretch>
        </p:blipFill>
        <p:spPr>
          <a:xfrm>
            <a:off x="1902381" y="3189089"/>
            <a:ext cx="4304109" cy="1306949"/>
          </a:xfrm>
          <a:prstGeom prst="rect">
            <a:avLst/>
          </a:prstGeom>
        </p:spPr>
      </p:pic>
      <p:sp>
        <p:nvSpPr>
          <p:cNvPr id="9" name="Text 5"/>
          <p:cNvSpPr/>
          <p:nvPr/>
        </p:nvSpPr>
        <p:spPr>
          <a:xfrm>
            <a:off x="3894892" y="364319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C2821"/>
                </a:solidFill>
                <a:latin typeface="Alice" pitchFamily="34" charset="0"/>
                <a:ea typeface="Alice" pitchFamily="34" charset="-122"/>
                <a:cs typeface="Alice" pitchFamily="34" charset="-120"/>
              </a:rPr>
              <a:t>2</a:t>
            </a:r>
            <a:endParaRPr lang="en-US" sz="2500" dirty="0"/>
          </a:p>
        </p:txBody>
      </p:sp>
      <p:sp>
        <p:nvSpPr>
          <p:cNvPr id="10" name="Text 6"/>
          <p:cNvSpPr/>
          <p:nvPr/>
        </p:nvSpPr>
        <p:spPr>
          <a:xfrm>
            <a:off x="643330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Expertise</a:t>
            </a:r>
            <a:endParaRPr lang="en-US" sz="2200" dirty="0"/>
          </a:p>
        </p:txBody>
      </p:sp>
      <p:sp>
        <p:nvSpPr>
          <p:cNvPr id="11" name="Text 7"/>
          <p:cNvSpPr/>
          <p:nvPr/>
        </p:nvSpPr>
        <p:spPr>
          <a:xfrm>
            <a:off x="6433304" y="3906322"/>
            <a:ext cx="6853357"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Strategic guidance in distribution and supply chain management.</a:t>
            </a:r>
            <a:endParaRPr lang="en-US" sz="1750" dirty="0"/>
          </a:p>
        </p:txBody>
      </p:sp>
      <p:sp>
        <p:nvSpPr>
          <p:cNvPr id="12" name="Shape 8"/>
          <p:cNvSpPr/>
          <p:nvPr/>
        </p:nvSpPr>
        <p:spPr>
          <a:xfrm>
            <a:off x="6263164" y="4509135"/>
            <a:ext cx="7516773" cy="15240"/>
          </a:xfrm>
          <a:prstGeom prst="roundRect">
            <a:avLst>
              <a:gd name="adj" fmla="val 223256"/>
            </a:avLst>
          </a:prstGeom>
          <a:solidFill>
            <a:srgbClr val="D6D3CC"/>
          </a:solidFill>
          <a:ln/>
        </p:spPr>
      </p:sp>
      <p:pic>
        <p:nvPicPr>
          <p:cNvPr id="13" name="Image 2" descr="preencoded.png"/>
          <p:cNvPicPr>
            <a:picLocks noChangeAspect="1"/>
          </p:cNvPicPr>
          <p:nvPr/>
        </p:nvPicPr>
        <p:blipFill>
          <a:blip r:embed="rId5">
            <a:duotone>
              <a:schemeClr val="accent6">
                <a:shade val="45000"/>
                <a:satMod val="135000"/>
              </a:schemeClr>
              <a:prstClr val="white"/>
            </a:duotone>
          </a:blip>
          <a:stretch>
            <a:fillRect/>
          </a:stretch>
        </p:blipFill>
        <p:spPr>
          <a:xfrm>
            <a:off x="826294" y="4552712"/>
            <a:ext cx="6456164" cy="1306949"/>
          </a:xfrm>
          <a:prstGeom prst="rect">
            <a:avLst/>
          </a:prstGeom>
        </p:spPr>
      </p:pic>
      <p:sp>
        <p:nvSpPr>
          <p:cNvPr id="14" name="Text 9"/>
          <p:cNvSpPr/>
          <p:nvPr/>
        </p:nvSpPr>
        <p:spPr>
          <a:xfrm>
            <a:off x="3894773" y="500681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C2821"/>
                </a:solidFill>
                <a:latin typeface="Alice" pitchFamily="34" charset="0"/>
                <a:ea typeface="Alice" pitchFamily="34" charset="-122"/>
                <a:cs typeface="Alice" pitchFamily="34" charset="-120"/>
              </a:rPr>
              <a:t>3</a:t>
            </a:r>
            <a:endParaRPr lang="en-US" sz="2500" dirty="0"/>
          </a:p>
        </p:txBody>
      </p:sp>
      <p:sp>
        <p:nvSpPr>
          <p:cNvPr id="15" name="Text 10"/>
          <p:cNvSpPr/>
          <p:nvPr/>
        </p:nvSpPr>
        <p:spPr>
          <a:xfrm>
            <a:off x="7509272" y="47795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Connections</a:t>
            </a:r>
            <a:endParaRPr lang="en-US" sz="2200" dirty="0"/>
          </a:p>
        </p:txBody>
      </p:sp>
      <p:sp>
        <p:nvSpPr>
          <p:cNvPr id="16" name="Text 11"/>
          <p:cNvSpPr/>
          <p:nvPr/>
        </p:nvSpPr>
        <p:spPr>
          <a:xfrm>
            <a:off x="7509272" y="5269944"/>
            <a:ext cx="4845725" cy="362903"/>
          </a:xfrm>
          <a:prstGeom prst="rect">
            <a:avLst/>
          </a:prstGeom>
          <a:noFill/>
          <a:ln/>
        </p:spPr>
        <p:txBody>
          <a:bodyPr wrap="none" lIns="0" tIns="0" rIns="0" bIns="0" rtlCol="0" anchor="t"/>
          <a:lstStyle/>
          <a:p>
            <a:pPr>
              <a:lnSpc>
                <a:spcPts val="2850"/>
              </a:lnSpc>
            </a:pPr>
            <a:r>
              <a:rPr lang="en-IN" sz="1750" dirty="0">
                <a:solidFill>
                  <a:srgbClr val="2C2821"/>
                </a:solidFill>
                <a:latin typeface="Lora" pitchFamily="34" charset="0"/>
              </a:rPr>
              <a:t>Access to premium retail partners, agricultural networks, and </a:t>
            </a:r>
          </a:p>
          <a:p>
            <a:pPr>
              <a:lnSpc>
                <a:spcPts val="2850"/>
              </a:lnSpc>
            </a:pPr>
            <a:r>
              <a:rPr lang="en-IN" sz="1750" dirty="0">
                <a:solidFill>
                  <a:srgbClr val="2C2821"/>
                </a:solidFill>
                <a:latin typeface="Lora" pitchFamily="34" charset="0"/>
              </a:rPr>
              <a:t>sustainability ecosystems in India.</a:t>
            </a:r>
          </a:p>
          <a:p>
            <a:pPr marL="0" indent="0" algn="l">
              <a:lnSpc>
                <a:spcPts val="2850"/>
              </a:lnSpc>
              <a:buNone/>
            </a:pPr>
            <a:endParaRPr lang="en-US" sz="1750" dirty="0">
              <a:solidFill>
                <a:srgbClr val="2C2821"/>
              </a:solidFill>
              <a:latin typeface="Lora" pitchFamily="34" charset="0"/>
            </a:endParaRPr>
          </a:p>
        </p:txBody>
      </p:sp>
      <p:sp>
        <p:nvSpPr>
          <p:cNvPr id="17" name="Text 12"/>
          <p:cNvSpPr/>
          <p:nvPr/>
        </p:nvSpPr>
        <p:spPr>
          <a:xfrm>
            <a:off x="793790" y="6341626"/>
            <a:ext cx="13243943" cy="1451610"/>
          </a:xfrm>
          <a:prstGeom prst="rect">
            <a:avLst/>
          </a:prstGeom>
          <a:noFill/>
          <a:ln/>
        </p:spPr>
        <p:txBody>
          <a:bodyPr wrap="square" lIns="0" tIns="0" rIns="0" bIns="0" rtlCol="0" anchor="t"/>
          <a:lstStyle/>
          <a:p>
            <a:r>
              <a:rPr lang="en-IN" sz="1750" dirty="0">
                <a:solidFill>
                  <a:srgbClr val="2C2821"/>
                </a:solidFill>
                <a:latin typeface="Lora" pitchFamily="34" charset="0"/>
              </a:rPr>
              <a:t>We're seeking ₹622.5 Lakhs seed investment to scale </a:t>
            </a:r>
            <a:r>
              <a:rPr lang="en-IN" sz="1750" dirty="0" err="1">
                <a:solidFill>
                  <a:srgbClr val="2C2821"/>
                </a:solidFill>
                <a:latin typeface="Lora" pitchFamily="34" charset="0"/>
              </a:rPr>
              <a:t>HydroPod's</a:t>
            </a:r>
            <a:r>
              <a:rPr lang="en-IN" sz="1750" dirty="0">
                <a:solidFill>
                  <a:srgbClr val="2C2821"/>
                </a:solidFill>
                <a:latin typeface="Lora" pitchFamily="34" charset="0"/>
              </a:rPr>
              <a:t> innovative hydroponics technology across India. Our projections show break-even in 18 months, profitability in Year 2, and 580% ROI by Year 5, powered by our dual hardware-subscription model with 72-85% margins.</a:t>
            </a:r>
            <a:br>
              <a:rPr lang="en-IN" sz="1750" dirty="0">
                <a:solidFill>
                  <a:srgbClr val="2C2821"/>
                </a:solidFill>
                <a:latin typeface="Lora" pitchFamily="34" charset="0"/>
              </a:rPr>
            </a:br>
            <a:r>
              <a:rPr lang="en-IN" sz="1750" dirty="0">
                <a:solidFill>
                  <a:srgbClr val="2C2821"/>
                </a:solidFill>
                <a:latin typeface="Lora" pitchFamily="34" charset="0"/>
              </a:rPr>
              <a:t>Beyond capital, we need strategic expertise in distribution and agriculture networks to revolutionize urban farming in India, where we're addressing a ₹6,250 crore market opportunity with our proprietary AI-driven system.</a:t>
            </a:r>
          </a:p>
          <a:p>
            <a:br>
              <a:rPr lang="en-IN" sz="1600" dirty="0">
                <a:effectLst/>
              </a:rPr>
            </a:br>
            <a:endParaRPr lang="en-IN" sz="1600" dirty="0">
              <a:effectLst/>
            </a:endParaRPr>
          </a:p>
          <a:p>
            <a:pPr marL="0" indent="0" algn="l">
              <a:lnSpc>
                <a:spcPts val="2850"/>
              </a:lnSpc>
              <a:buNone/>
            </a:pPr>
            <a:endParaRPr lang="en-US" sz="1750" dirty="0"/>
          </a:p>
        </p:txBody>
      </p:sp>
      <p:sp>
        <p:nvSpPr>
          <p:cNvPr id="18" name="Rectangle 17">
            <a:extLst>
              <a:ext uri="{FF2B5EF4-FFF2-40B4-BE49-F238E27FC236}">
                <a16:creationId xmlns:a16="http://schemas.microsoft.com/office/drawing/2014/main" id="{5F8A2782-DC64-B4A3-D267-9D8DF0221C19}"/>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19" name="Picture 18">
            <a:extLst>
              <a:ext uri="{FF2B5EF4-FFF2-40B4-BE49-F238E27FC236}">
                <a16:creationId xmlns:a16="http://schemas.microsoft.com/office/drawing/2014/main" id="{F789AAF4-5981-B0BF-B11A-753FC756DAF6}"/>
              </a:ext>
            </a:extLst>
          </p:cNvPr>
          <p:cNvPicPr>
            <a:picLocks noChangeAspect="1"/>
          </p:cNvPicPr>
          <p:nvPr/>
        </p:nvPicPr>
        <p:blipFill>
          <a:blip r:embed="rId6"/>
          <a:stretch>
            <a:fillRect/>
          </a:stretch>
        </p:blipFill>
        <p:spPr>
          <a:xfrm>
            <a:off x="10731500" y="-2014913"/>
            <a:ext cx="3898900" cy="4315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438BF-ACF9-3AB7-A6A3-4D16972E717F}"/>
              </a:ext>
            </a:extLst>
          </p:cNvPr>
          <p:cNvPicPr>
            <a:picLocks noChangeAspect="1"/>
          </p:cNvPicPr>
          <p:nvPr/>
        </p:nvPicPr>
        <p:blipFill>
          <a:blip r:embed="rId2"/>
          <a:stretch>
            <a:fillRect/>
          </a:stretch>
        </p:blipFill>
        <p:spPr>
          <a:xfrm>
            <a:off x="0" y="-1"/>
            <a:ext cx="14630400" cy="7840134"/>
          </a:xfrm>
          <a:prstGeom prst="rect">
            <a:avLst/>
          </a:prstGeom>
        </p:spPr>
      </p:pic>
      <p:sp>
        <p:nvSpPr>
          <p:cNvPr id="3" name="Rectangle 2">
            <a:extLst>
              <a:ext uri="{FF2B5EF4-FFF2-40B4-BE49-F238E27FC236}">
                <a16:creationId xmlns:a16="http://schemas.microsoft.com/office/drawing/2014/main" id="{5E7C1760-7454-211C-A082-5139E4D6E524}"/>
              </a:ext>
            </a:extLst>
          </p:cNvPr>
          <p:cNvSpPr/>
          <p:nvPr/>
        </p:nvSpPr>
        <p:spPr>
          <a:xfrm>
            <a:off x="0" y="792426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spTree>
    <p:extLst>
      <p:ext uri="{BB962C8B-B14F-4D97-AF65-F5344CB8AC3E}">
        <p14:creationId xmlns:p14="http://schemas.microsoft.com/office/powerpoint/2010/main" val="806625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8B5BFA8-EBB8-785D-2378-38305E97D079}"/>
              </a:ext>
            </a:extLst>
          </p:cNvPr>
          <p:cNvGraphicFramePr>
            <a:graphicFrameLocks noGrp="1"/>
          </p:cNvGraphicFramePr>
          <p:nvPr>
            <p:extLst>
              <p:ext uri="{D42A27DB-BD31-4B8C-83A1-F6EECF244321}">
                <p14:modId xmlns:p14="http://schemas.microsoft.com/office/powerpoint/2010/main" val="503358674"/>
              </p:ext>
            </p:extLst>
          </p:nvPr>
        </p:nvGraphicFramePr>
        <p:xfrm>
          <a:off x="1242540" y="945610"/>
          <a:ext cx="12395638" cy="6641964"/>
        </p:xfrm>
        <a:graphic>
          <a:graphicData uri="http://schemas.openxmlformats.org/drawingml/2006/table">
            <a:tbl>
              <a:tblPr/>
              <a:tblGrid>
                <a:gridCol w="2725046">
                  <a:extLst>
                    <a:ext uri="{9D8B030D-6E8A-4147-A177-3AD203B41FA5}">
                      <a16:colId xmlns:a16="http://schemas.microsoft.com/office/drawing/2014/main" val="3066795935"/>
                    </a:ext>
                  </a:extLst>
                </a:gridCol>
                <a:gridCol w="2581040">
                  <a:extLst>
                    <a:ext uri="{9D8B030D-6E8A-4147-A177-3AD203B41FA5}">
                      <a16:colId xmlns:a16="http://schemas.microsoft.com/office/drawing/2014/main" val="2754429147"/>
                    </a:ext>
                  </a:extLst>
                </a:gridCol>
                <a:gridCol w="7089552">
                  <a:extLst>
                    <a:ext uri="{9D8B030D-6E8A-4147-A177-3AD203B41FA5}">
                      <a16:colId xmlns:a16="http://schemas.microsoft.com/office/drawing/2014/main" val="269956732"/>
                    </a:ext>
                  </a:extLst>
                </a:gridCol>
              </a:tblGrid>
              <a:tr h="1257229">
                <a:tc>
                  <a:txBody>
                    <a:bodyPr/>
                    <a:lstStyle/>
                    <a:p>
                      <a:pPr algn="ctr" fontAlgn="base">
                        <a:lnSpc>
                          <a:spcPts val="2550"/>
                        </a:lnSpc>
                      </a:pPr>
                      <a:r>
                        <a:rPr lang="en-GB" sz="2100" b="1" i="0">
                          <a:solidFill>
                            <a:srgbClr val="FFFFFF"/>
                          </a:solidFill>
                          <a:effectLst/>
                          <a:latin typeface="Fira Sans Extra Condensed" panose="020B0403050000020004" pitchFamily="34" charset="0"/>
                        </a:rPr>
                        <a:t>SALES CHANNEL</a:t>
                      </a:r>
                      <a:r>
                        <a:rPr lang="en-GB" sz="2100" b="0" i="0">
                          <a:solidFill>
                            <a:srgbClr val="000000"/>
                          </a:solidFill>
                          <a:effectLst/>
                          <a:latin typeface="Fira Sans Extra Condensed" panose="020B0403050000020004" pitchFamily="34" charset="0"/>
                        </a:rPr>
                        <a:t>​</a:t>
                      </a:r>
                      <a:endParaRPr lang="en-GB" sz="1800" b="0" i="0">
                        <a:solidFill>
                          <a:srgbClr val="000000"/>
                        </a:solidFill>
                        <a:effectLst/>
                      </a:endParaRP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56082"/>
                    </a:solidFill>
                  </a:tcPr>
                </a:tc>
                <a:tc>
                  <a:txBody>
                    <a:bodyPr/>
                    <a:lstStyle/>
                    <a:p>
                      <a:pPr algn="ctr" fontAlgn="base">
                        <a:lnSpc>
                          <a:spcPts val="2550"/>
                        </a:lnSpc>
                      </a:pPr>
                      <a:r>
                        <a:rPr lang="en-GB" sz="2100" b="1" i="0">
                          <a:solidFill>
                            <a:srgbClr val="FFFFFF"/>
                          </a:solidFill>
                          <a:effectLst/>
                          <a:latin typeface="Fira Sans Extra Condensed" panose="020B0403050000020004" pitchFamily="34" charset="0"/>
                        </a:rPr>
                        <a:t>PRODUCTION</a:t>
                      </a:r>
                      <a:r>
                        <a:rPr lang="en-GB" sz="2100" b="0" i="0">
                          <a:solidFill>
                            <a:srgbClr val="000000"/>
                          </a:solidFill>
                          <a:effectLst/>
                          <a:latin typeface="Fira Sans Extra Condensed" panose="020B0403050000020004" pitchFamily="34" charset="0"/>
                        </a:rPr>
                        <a:t>​</a:t>
                      </a:r>
                      <a:endParaRPr lang="en-GB" sz="1800" b="0" i="0">
                        <a:solidFill>
                          <a:srgbClr val="000000"/>
                        </a:solidFill>
                        <a:effectLst/>
                      </a:endParaRP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7132"/>
                    </a:solidFill>
                  </a:tcPr>
                </a:tc>
                <a:tc>
                  <a:txBody>
                    <a:bodyPr/>
                    <a:lstStyle/>
                    <a:p>
                      <a:pPr algn="ctr" fontAlgn="base">
                        <a:lnSpc>
                          <a:spcPts val="2550"/>
                        </a:lnSpc>
                      </a:pPr>
                      <a:r>
                        <a:rPr lang="en-GB" sz="2100" b="1" i="0">
                          <a:solidFill>
                            <a:srgbClr val="FFFFFF"/>
                          </a:solidFill>
                          <a:effectLst/>
                          <a:latin typeface="Fira Sans Extra Condensed" panose="020B0403050000020004" pitchFamily="34" charset="0"/>
                        </a:rPr>
                        <a:t>KEY STRATEGY COMPONENTS</a:t>
                      </a:r>
                      <a:r>
                        <a:rPr lang="en-GB" sz="2100" b="0" i="0">
                          <a:solidFill>
                            <a:srgbClr val="000000"/>
                          </a:solidFill>
                          <a:effectLst/>
                          <a:latin typeface="Fira Sans Extra Condensed" panose="020B0403050000020004" pitchFamily="34" charset="0"/>
                        </a:rPr>
                        <a:t>​</a:t>
                      </a:r>
                      <a:endParaRPr lang="en-GB" sz="1800" b="0" i="0">
                        <a:solidFill>
                          <a:srgbClr val="000000"/>
                        </a:solidFill>
                        <a:effectLst/>
                      </a:endParaRP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437837347"/>
                  </a:ext>
                </a:extLst>
              </a:tr>
              <a:tr h="5384735">
                <a:tc>
                  <a:txBody>
                    <a:bodyPr/>
                    <a:lstStyle/>
                    <a:p>
                      <a:pPr algn="l" fontAlgn="base">
                        <a:lnSpc>
                          <a:spcPts val="1950"/>
                        </a:lnSpc>
                      </a:pPr>
                      <a:r>
                        <a:rPr lang="en-US" sz="1600" b="0" i="0" u="none" strike="noStrike">
                          <a:solidFill>
                            <a:srgbClr val="000000"/>
                          </a:solidFill>
                          <a:effectLst/>
                          <a:latin typeface="Roboto" panose="02000000000000000000" pitchFamily="2" charset="0"/>
                        </a:rPr>
                        <a:t>Online platform, </a:t>
                      </a:r>
                      <a:r>
                        <a:rPr lang="en-US" sz="1600" b="0" i="0">
                          <a:solidFill>
                            <a:srgbClr val="000000"/>
                          </a:solidFill>
                          <a:effectLst/>
                          <a:latin typeface="Roboto" panose="02000000000000000000" pitchFamily="2" charset="0"/>
                        </a:rPr>
                        <a:t>​</a:t>
                      </a:r>
                      <a:endParaRPr lang="en-US" sz="1800" b="0" i="0">
                        <a:solidFill>
                          <a:srgbClr val="000000"/>
                        </a:solidFill>
                        <a:effectLst/>
                      </a:endParaRPr>
                    </a:p>
                    <a:p>
                      <a:pPr algn="l" fontAlgn="base">
                        <a:lnSpc>
                          <a:spcPts val="1950"/>
                        </a:lnSpc>
                      </a:pPr>
                      <a:r>
                        <a:rPr lang="en-US" sz="1600" b="0" i="0" u="none" strike="noStrike">
                          <a:solidFill>
                            <a:srgbClr val="000000"/>
                          </a:solidFill>
                          <a:effectLst/>
                          <a:latin typeface="Roboto" panose="02000000000000000000" pitchFamily="2" charset="0"/>
                        </a:rPr>
                        <a:t>delivering products</a:t>
                      </a:r>
                      <a:r>
                        <a:rPr lang="en-US" sz="1600" b="0" i="0">
                          <a:solidFill>
                            <a:srgbClr val="000000"/>
                          </a:solidFill>
                          <a:effectLst/>
                          <a:latin typeface="Roboto" panose="02000000000000000000" pitchFamily="2" charset="0"/>
                        </a:rPr>
                        <a:t>​</a:t>
                      </a:r>
                      <a:endParaRPr lang="en-US" sz="1800" b="0" i="0">
                        <a:solidFill>
                          <a:srgbClr val="000000"/>
                        </a:solidFill>
                        <a:effectLst/>
                      </a:endParaRPr>
                    </a:p>
                    <a:p>
                      <a:pPr algn="l" fontAlgn="base">
                        <a:lnSpc>
                          <a:spcPts val="1950"/>
                        </a:lnSpc>
                      </a:pPr>
                      <a:r>
                        <a:rPr lang="en-US" sz="1600" b="0" i="0" u="none" strike="noStrike">
                          <a:solidFill>
                            <a:srgbClr val="000000"/>
                          </a:solidFill>
                          <a:effectLst/>
                          <a:latin typeface="Roboto" panose="02000000000000000000" pitchFamily="2" charset="0"/>
                        </a:rPr>
                        <a:t>PAN India </a:t>
                      </a:r>
                      <a:r>
                        <a:rPr lang="en-US" sz="1600" b="0" i="0">
                          <a:solidFill>
                            <a:srgbClr val="000000"/>
                          </a:solidFill>
                          <a:effectLst/>
                          <a:latin typeface="Roboto" panose="02000000000000000000" pitchFamily="2" charset="0"/>
                        </a:rPr>
                        <a:t>​</a:t>
                      </a:r>
                      <a:endParaRPr lang="en-US" sz="1800" b="0" i="0">
                        <a:solidFill>
                          <a:srgbClr val="000000"/>
                        </a:solidFill>
                        <a:effectLst/>
                      </a:endParaRPr>
                    </a:p>
                    <a:p>
                      <a:pPr algn="l" fontAlgn="base">
                        <a:lnSpc>
                          <a:spcPts val="1950"/>
                        </a:lnSpc>
                      </a:pPr>
                      <a:r>
                        <a:rPr lang="en-US" sz="1600" b="0" i="0" u="none" strike="noStrike">
                          <a:solidFill>
                            <a:srgbClr val="000000"/>
                          </a:solidFill>
                          <a:effectLst/>
                          <a:latin typeface="Roboto" panose="02000000000000000000" pitchFamily="2" charset="0"/>
                        </a:rPr>
                        <a:t>directly to customers doorsteps.They have a strong digital presence with over 25k followers on their </a:t>
                      </a:r>
                      <a:r>
                        <a:rPr lang="en-US" sz="1600" b="0" i="0">
                          <a:solidFill>
                            <a:srgbClr val="000000"/>
                          </a:solidFill>
                          <a:effectLst/>
                          <a:latin typeface="Roboto" panose="02000000000000000000" pitchFamily="2" charset="0"/>
                        </a:rPr>
                        <a:t>​</a:t>
                      </a:r>
                      <a:endParaRPr lang="en-US" sz="1800" b="0" i="0">
                        <a:solidFill>
                          <a:srgbClr val="000000"/>
                        </a:solidFill>
                        <a:effectLst/>
                      </a:endParaRPr>
                    </a:p>
                    <a:p>
                      <a:pPr algn="l" fontAlgn="base">
                        <a:lnSpc>
                          <a:spcPts val="1950"/>
                        </a:lnSpc>
                      </a:pPr>
                      <a:r>
                        <a:rPr lang="en-US" sz="1600" b="0" i="0" u="none" strike="noStrike">
                          <a:solidFill>
                            <a:srgbClr val="000000"/>
                          </a:solidFill>
                          <a:effectLst/>
                          <a:latin typeface="Roboto" panose="02000000000000000000" pitchFamily="2" charset="0"/>
                        </a:rPr>
                        <a:t>Instagram page.</a:t>
                      </a:r>
                      <a:r>
                        <a:rPr lang="en-US" sz="1600" b="0" i="0">
                          <a:solidFill>
                            <a:srgbClr val="000000"/>
                          </a:solidFill>
                          <a:effectLst/>
                          <a:latin typeface="Roboto" panose="02000000000000000000" pitchFamily="2" charset="0"/>
                        </a:rPr>
                        <a:t>​</a:t>
                      </a:r>
                      <a:endParaRPr lang="en-US" sz="1800" b="0" i="0">
                        <a:solidFill>
                          <a:srgbClr val="000000"/>
                        </a:solidFill>
                        <a:effectLst/>
                      </a:endParaRPr>
                    </a:p>
                    <a:p>
                      <a:pPr algn="ctr" fontAlgn="base">
                        <a:lnSpc>
                          <a:spcPts val="1950"/>
                        </a:lnSpc>
                      </a:pPr>
                      <a:r>
                        <a:rPr lang="en-US" sz="1600" b="0" i="0">
                          <a:solidFill>
                            <a:srgbClr val="000000"/>
                          </a:solidFill>
                          <a:effectLst/>
                          <a:latin typeface="Roboto" panose="02000000000000000000" pitchFamily="2" charset="0"/>
                        </a:rPr>
                        <a:t>​</a:t>
                      </a:r>
                      <a:endParaRPr lang="en-US" sz="1800" b="0" i="0">
                        <a:solidFill>
                          <a:srgbClr val="000000"/>
                        </a:solidFill>
                        <a:effectLst/>
                      </a:endParaRP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1950"/>
                        </a:lnSpc>
                      </a:pPr>
                      <a:r>
                        <a:rPr lang="en-US" sz="1600" b="0" i="0" u="none" strike="noStrike">
                          <a:solidFill>
                            <a:srgbClr val="000000"/>
                          </a:solidFill>
                          <a:effectLst/>
                          <a:latin typeface="Aptos" panose="020B0004020202020204" pitchFamily="34" charset="0"/>
                        </a:rPr>
                        <a:t>Production began in a 200 sq feet kitchen with an initial investment of Rs 5000. They plan to scale operations by introducing nitrogen flushing to increase the shelf life of their products to 2.5 months.</a:t>
                      </a:r>
                      <a:r>
                        <a:rPr lang="en-US" sz="1600" b="0" i="0">
                          <a:solidFill>
                            <a:srgbClr val="000000"/>
                          </a:solidFill>
                          <a:effectLst/>
                          <a:latin typeface="Aptos" panose="020B0004020202020204" pitchFamily="34" charset="0"/>
                        </a:rPr>
                        <a:t>​</a:t>
                      </a:r>
                      <a:endParaRPr lang="en-US" sz="1800" b="0" i="0">
                        <a:solidFill>
                          <a:srgbClr val="000000"/>
                        </a:solidFill>
                        <a:effectLst/>
                      </a:endParaRPr>
                    </a:p>
                    <a:p>
                      <a:pPr algn="ctr" fontAlgn="base">
                        <a:lnSpc>
                          <a:spcPts val="1950"/>
                        </a:lnSpc>
                      </a:pPr>
                      <a:r>
                        <a:rPr lang="en-US" sz="1600" b="0" i="0">
                          <a:solidFill>
                            <a:srgbClr val="000000"/>
                          </a:solidFill>
                          <a:effectLst/>
                          <a:latin typeface="Roboto" panose="02000000000000000000" pitchFamily="2" charset="0"/>
                        </a:rPr>
                        <a:t>​</a:t>
                      </a:r>
                      <a:endParaRPr lang="en-US" sz="1800" b="0" i="0">
                        <a:solidFill>
                          <a:srgbClr val="000000"/>
                        </a:solidFill>
                        <a:effectLst/>
                      </a:endParaRP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lnSpc>
                          <a:spcPts val="1950"/>
                        </a:lnSpc>
                      </a:pPr>
                      <a:r>
                        <a:rPr lang="en-GB" sz="1600" b="0" i="0" dirty="0">
                          <a:solidFill>
                            <a:srgbClr val="000000"/>
                          </a:solidFill>
                          <a:effectLst/>
                          <a:latin typeface="Roboto" panose="02000000000000000000" pitchFamily="2" charset="0"/>
                        </a:rPr>
                        <a:t>​</a:t>
                      </a:r>
                    </a:p>
                  </a:txBody>
                  <a:tcPr marL="89508" marR="89508" marT="44754" marB="4475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3830152"/>
                  </a:ext>
                </a:extLst>
              </a:tr>
            </a:tbl>
          </a:graphicData>
        </a:graphic>
      </p:graphicFrame>
    </p:spTree>
    <p:extLst>
      <p:ext uri="{BB962C8B-B14F-4D97-AF65-F5344CB8AC3E}">
        <p14:creationId xmlns:p14="http://schemas.microsoft.com/office/powerpoint/2010/main" val="269704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91872-A89B-75F3-FD9A-385733914B68}"/>
              </a:ext>
            </a:extLst>
          </p:cNvPr>
          <p:cNvSpPr/>
          <p:nvPr/>
        </p:nvSpPr>
        <p:spPr>
          <a:xfrm>
            <a:off x="0" y="7936155"/>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653BFD-10B0-2981-60B9-6C4B1ED700D0}"/>
              </a:ext>
            </a:extLst>
          </p:cNvPr>
          <p:cNvSpPr txBox="1"/>
          <p:nvPr/>
        </p:nvSpPr>
        <p:spPr>
          <a:xfrm>
            <a:off x="7839505" y="526236"/>
            <a:ext cx="7324530" cy="810478"/>
          </a:xfrm>
          <a:prstGeom prst="rect">
            <a:avLst/>
          </a:prstGeom>
          <a:noFill/>
        </p:spPr>
        <p:txBody>
          <a:bodyPr wrap="square">
            <a:spAutoFit/>
          </a:bodyPr>
          <a:lstStyle/>
          <a:p>
            <a:pPr marL="0" indent="0" algn="l">
              <a:lnSpc>
                <a:spcPts val="5550"/>
              </a:lnSpc>
              <a:buNone/>
            </a:pPr>
            <a:r>
              <a:rPr lang="en-US" sz="5000" b="1" dirty="0"/>
              <a:t>Executive </a:t>
            </a:r>
            <a:r>
              <a:rPr lang="en-US" sz="5000" b="1" dirty="0">
                <a:solidFill>
                  <a:schemeClr val="accent6">
                    <a:lumMod val="75000"/>
                  </a:schemeClr>
                </a:solidFill>
              </a:rPr>
              <a:t>Summary</a:t>
            </a:r>
          </a:p>
        </p:txBody>
      </p:sp>
      <p:pic>
        <p:nvPicPr>
          <p:cNvPr id="4100" name="Picture 4">
            <a:extLst>
              <a:ext uri="{FF2B5EF4-FFF2-40B4-BE49-F238E27FC236}">
                <a16:creationId xmlns:a16="http://schemas.microsoft.com/office/drawing/2014/main" id="{174CC00C-DFE0-87A6-F974-3AC5B9336514}"/>
              </a:ext>
            </a:extLst>
          </p:cNvPr>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832" t="14834" r="66156" b="61776"/>
          <a:stretch/>
        </p:blipFill>
        <p:spPr bwMode="auto">
          <a:xfrm>
            <a:off x="7839505" y="1447308"/>
            <a:ext cx="2529163" cy="19249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DA419A6-82C0-011D-6ABC-67AE822ECA6D}"/>
              </a:ext>
            </a:extLst>
          </p:cNvPr>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6397" t="14834" r="4689" b="61775"/>
          <a:stretch/>
        </p:blipFill>
        <p:spPr bwMode="auto">
          <a:xfrm>
            <a:off x="11040533" y="1715759"/>
            <a:ext cx="2707301" cy="19249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CCC006CB-9EFA-43A6-7164-372E8EA030F2}"/>
              </a:ext>
            </a:extLst>
          </p:cNvPr>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4727" t="68146" r="68261" b="8464"/>
          <a:stretch/>
        </p:blipFill>
        <p:spPr bwMode="auto">
          <a:xfrm>
            <a:off x="7839505" y="3782212"/>
            <a:ext cx="2529163" cy="19249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EBD740C-D067-8060-653E-5F7F921ED489}"/>
              </a:ext>
            </a:extLst>
          </p:cNvPr>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6397" t="71969" r="4689" b="8465"/>
          <a:stretch/>
        </p:blipFill>
        <p:spPr bwMode="auto">
          <a:xfrm>
            <a:off x="11218568" y="4073770"/>
            <a:ext cx="2707302" cy="16102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AC69ED2-3A1B-873D-3093-174F9A697BE6}"/>
              </a:ext>
            </a:extLst>
          </p:cNvPr>
          <p:cNvSpPr txBox="1"/>
          <p:nvPr/>
        </p:nvSpPr>
        <p:spPr>
          <a:xfrm>
            <a:off x="7839505" y="6117116"/>
            <a:ext cx="6442898" cy="1477328"/>
          </a:xfrm>
          <a:prstGeom prst="rect">
            <a:avLst/>
          </a:prstGeom>
          <a:noFill/>
        </p:spPr>
        <p:txBody>
          <a:bodyPr wrap="square">
            <a:spAutoFit/>
          </a:bodyPr>
          <a:lstStyle/>
          <a:p>
            <a:r>
              <a:rPr lang="en-IN" dirty="0" err="1"/>
              <a:t>HydroPod</a:t>
            </a:r>
            <a:r>
              <a:rPr lang="en-IN" dirty="0"/>
              <a:t> is strategically positioned at the intersection of several high-growth markets. These include smart home technology, sustainable living products, food tech and </a:t>
            </a:r>
            <a:r>
              <a:rPr lang="en-IN" dirty="0" err="1"/>
              <a:t>agtech</a:t>
            </a:r>
            <a:r>
              <a:rPr lang="en-IN" dirty="0"/>
              <a:t>, and subscription commerce. This convergence creates a unique opportunity for </a:t>
            </a:r>
            <a:r>
              <a:rPr lang="en-IN" dirty="0" err="1"/>
              <a:t>HydroPod</a:t>
            </a:r>
            <a:r>
              <a:rPr lang="en-IN" dirty="0"/>
              <a:t> to capture significant market share.</a:t>
            </a:r>
          </a:p>
        </p:txBody>
      </p:sp>
      <p:pic>
        <p:nvPicPr>
          <p:cNvPr id="26" name="Picture 25">
            <a:extLst>
              <a:ext uri="{FF2B5EF4-FFF2-40B4-BE49-F238E27FC236}">
                <a16:creationId xmlns:a16="http://schemas.microsoft.com/office/drawing/2014/main" id="{BAC45870-53CD-E71C-E7F5-2802E8737D54}"/>
              </a:ext>
            </a:extLst>
          </p:cNvPr>
          <p:cNvPicPr>
            <a:picLocks noChangeAspect="1"/>
          </p:cNvPicPr>
          <p:nvPr/>
        </p:nvPicPr>
        <p:blipFill>
          <a:blip r:embed="rId4"/>
          <a:stretch>
            <a:fillRect/>
          </a:stretch>
        </p:blipFill>
        <p:spPr>
          <a:xfrm>
            <a:off x="-33866" y="0"/>
            <a:ext cx="7450666" cy="8229600"/>
          </a:xfrm>
          <a:prstGeom prst="rect">
            <a:avLst/>
          </a:prstGeom>
        </p:spPr>
      </p:pic>
    </p:spTree>
    <p:extLst>
      <p:ext uri="{BB962C8B-B14F-4D97-AF65-F5344CB8AC3E}">
        <p14:creationId xmlns:p14="http://schemas.microsoft.com/office/powerpoint/2010/main" val="1332700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41778B7C-1A57-16F3-45B9-69752BD73B2F}"/>
              </a:ext>
            </a:extLst>
          </p:cNvPr>
          <p:cNvSpPr/>
          <p:nvPr/>
        </p:nvSpPr>
        <p:spPr>
          <a:xfrm>
            <a:off x="6545854" y="953095"/>
            <a:ext cx="536138" cy="22860"/>
          </a:xfrm>
          <a:prstGeom prst="roundRect">
            <a:avLst>
              <a:gd name="adj" fmla="val 117266"/>
            </a:avLst>
          </a:prstGeom>
          <a:solidFill>
            <a:srgbClr val="D8D4D4"/>
          </a:solidFill>
          <a:ln/>
        </p:spPr>
      </p:sp>
      <p:sp>
        <p:nvSpPr>
          <p:cNvPr id="5" name="Shape 3">
            <a:extLst>
              <a:ext uri="{FF2B5EF4-FFF2-40B4-BE49-F238E27FC236}">
                <a16:creationId xmlns:a16="http://schemas.microsoft.com/office/drawing/2014/main" id="{21F79470-8532-901D-F941-6DE155EA87DB}"/>
              </a:ext>
            </a:extLst>
          </p:cNvPr>
          <p:cNvSpPr/>
          <p:nvPr/>
        </p:nvSpPr>
        <p:spPr>
          <a:xfrm>
            <a:off x="6166640" y="763548"/>
            <a:ext cx="402074" cy="402074"/>
          </a:xfrm>
          <a:prstGeom prst="roundRect">
            <a:avLst>
              <a:gd name="adj" fmla="val 6667"/>
            </a:avLst>
          </a:prstGeom>
          <a:solidFill>
            <a:srgbClr val="F2EEEE"/>
          </a:solidFill>
          <a:ln/>
        </p:spPr>
      </p:sp>
      <p:pic>
        <p:nvPicPr>
          <p:cNvPr id="6" name="Image 1" descr="preencoded.png">
            <a:extLst>
              <a:ext uri="{FF2B5EF4-FFF2-40B4-BE49-F238E27FC236}">
                <a16:creationId xmlns:a16="http://schemas.microsoft.com/office/drawing/2014/main" id="{A7C6FF43-D6F0-53CB-9FEC-CFFC8D53DABE}"/>
              </a:ext>
            </a:extLst>
          </p:cNvPr>
          <p:cNvPicPr>
            <a:picLocks noChangeAspect="1"/>
          </p:cNvPicPr>
          <p:nvPr/>
        </p:nvPicPr>
        <p:blipFill>
          <a:blip r:embed="rId2"/>
          <a:stretch>
            <a:fillRect/>
          </a:stretch>
        </p:blipFill>
        <p:spPr>
          <a:xfrm>
            <a:off x="6233612" y="797004"/>
            <a:ext cx="268010" cy="335042"/>
          </a:xfrm>
          <a:prstGeom prst="rect">
            <a:avLst/>
          </a:prstGeom>
        </p:spPr>
      </p:pic>
      <p:sp>
        <p:nvSpPr>
          <p:cNvPr id="7" name="Text 4">
            <a:extLst>
              <a:ext uri="{FF2B5EF4-FFF2-40B4-BE49-F238E27FC236}">
                <a16:creationId xmlns:a16="http://schemas.microsoft.com/office/drawing/2014/main" id="{2E29F56D-B678-E6E1-EDF6-DD66FBE29D8A}"/>
              </a:ext>
            </a:extLst>
          </p:cNvPr>
          <p:cNvSpPr/>
          <p:nvPr/>
        </p:nvSpPr>
        <p:spPr>
          <a:xfrm>
            <a:off x="7261241" y="741283"/>
            <a:ext cx="2233851" cy="279202"/>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Customers</a:t>
            </a:r>
            <a:endParaRPr lang="en-US" sz="1750" dirty="0"/>
          </a:p>
        </p:txBody>
      </p:sp>
      <p:sp>
        <p:nvSpPr>
          <p:cNvPr id="8" name="Text 5">
            <a:extLst>
              <a:ext uri="{FF2B5EF4-FFF2-40B4-BE49-F238E27FC236}">
                <a16:creationId xmlns:a16="http://schemas.microsoft.com/office/drawing/2014/main" id="{CA41DE9A-2F9A-F401-ACA3-D938DE1C3B6B}"/>
              </a:ext>
            </a:extLst>
          </p:cNvPr>
          <p:cNvSpPr/>
          <p:nvPr/>
        </p:nvSpPr>
        <p:spPr>
          <a:xfrm>
            <a:off x="7261241" y="1127641"/>
            <a:ext cx="6798588" cy="285869"/>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Pride in growing own food, desire for sustainability.</a:t>
            </a:r>
            <a:endParaRPr lang="en-US" sz="1400" dirty="0"/>
          </a:p>
        </p:txBody>
      </p:sp>
      <p:sp>
        <p:nvSpPr>
          <p:cNvPr id="9" name="Shape 6">
            <a:extLst>
              <a:ext uri="{FF2B5EF4-FFF2-40B4-BE49-F238E27FC236}">
                <a16:creationId xmlns:a16="http://schemas.microsoft.com/office/drawing/2014/main" id="{66529CA8-9E39-2247-5706-E1DD00B32907}"/>
              </a:ext>
            </a:extLst>
          </p:cNvPr>
          <p:cNvSpPr/>
          <p:nvPr/>
        </p:nvSpPr>
        <p:spPr>
          <a:xfrm>
            <a:off x="6545854" y="2161461"/>
            <a:ext cx="536138" cy="22860"/>
          </a:xfrm>
          <a:prstGeom prst="roundRect">
            <a:avLst>
              <a:gd name="adj" fmla="val 117266"/>
            </a:avLst>
          </a:prstGeom>
          <a:solidFill>
            <a:srgbClr val="D8D4D4"/>
          </a:solidFill>
          <a:ln/>
        </p:spPr>
      </p:sp>
      <p:sp>
        <p:nvSpPr>
          <p:cNvPr id="10" name="Shape 7">
            <a:extLst>
              <a:ext uri="{FF2B5EF4-FFF2-40B4-BE49-F238E27FC236}">
                <a16:creationId xmlns:a16="http://schemas.microsoft.com/office/drawing/2014/main" id="{DE8F076D-F88F-7BBE-1816-7C84B517BAB7}"/>
              </a:ext>
            </a:extLst>
          </p:cNvPr>
          <p:cNvSpPr/>
          <p:nvPr/>
        </p:nvSpPr>
        <p:spPr>
          <a:xfrm>
            <a:off x="6166640" y="1971913"/>
            <a:ext cx="402074" cy="402074"/>
          </a:xfrm>
          <a:prstGeom prst="roundRect">
            <a:avLst>
              <a:gd name="adj" fmla="val 6667"/>
            </a:avLst>
          </a:prstGeom>
          <a:solidFill>
            <a:srgbClr val="F2EEEE"/>
          </a:solidFill>
          <a:ln/>
        </p:spPr>
      </p:sp>
      <p:pic>
        <p:nvPicPr>
          <p:cNvPr id="11" name="Image 2" descr="preencoded.png">
            <a:extLst>
              <a:ext uri="{FF2B5EF4-FFF2-40B4-BE49-F238E27FC236}">
                <a16:creationId xmlns:a16="http://schemas.microsoft.com/office/drawing/2014/main" id="{5F9DAAE6-21BD-8554-F531-88E3F981934A}"/>
              </a:ext>
            </a:extLst>
          </p:cNvPr>
          <p:cNvPicPr>
            <a:picLocks noChangeAspect="1"/>
          </p:cNvPicPr>
          <p:nvPr/>
        </p:nvPicPr>
        <p:blipFill>
          <a:blip r:embed="rId3"/>
          <a:stretch>
            <a:fillRect/>
          </a:stretch>
        </p:blipFill>
        <p:spPr>
          <a:xfrm>
            <a:off x="6233612" y="2005370"/>
            <a:ext cx="268010" cy="335042"/>
          </a:xfrm>
          <a:prstGeom prst="rect">
            <a:avLst/>
          </a:prstGeom>
        </p:spPr>
      </p:pic>
      <p:sp>
        <p:nvSpPr>
          <p:cNvPr id="12" name="Text 8">
            <a:extLst>
              <a:ext uri="{FF2B5EF4-FFF2-40B4-BE49-F238E27FC236}">
                <a16:creationId xmlns:a16="http://schemas.microsoft.com/office/drawing/2014/main" id="{041F281F-FFA5-BDA6-EB9B-022A3D47F68D}"/>
              </a:ext>
            </a:extLst>
          </p:cNvPr>
          <p:cNvSpPr/>
          <p:nvPr/>
        </p:nvSpPr>
        <p:spPr>
          <a:xfrm>
            <a:off x="7261241" y="1949648"/>
            <a:ext cx="2233851" cy="279202"/>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Employees</a:t>
            </a:r>
            <a:endParaRPr lang="en-US" sz="1750" dirty="0"/>
          </a:p>
        </p:txBody>
      </p:sp>
      <p:sp>
        <p:nvSpPr>
          <p:cNvPr id="13" name="Text 9">
            <a:extLst>
              <a:ext uri="{FF2B5EF4-FFF2-40B4-BE49-F238E27FC236}">
                <a16:creationId xmlns:a16="http://schemas.microsoft.com/office/drawing/2014/main" id="{8BD3C366-D1C1-FC56-028E-3D09576E9976}"/>
              </a:ext>
            </a:extLst>
          </p:cNvPr>
          <p:cNvSpPr/>
          <p:nvPr/>
        </p:nvSpPr>
        <p:spPr>
          <a:xfrm>
            <a:off x="7261241" y="2336006"/>
            <a:ext cx="6798588" cy="285869"/>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Mission alignment, innovation opportunity, growth potential.</a:t>
            </a:r>
            <a:endParaRPr lang="en-US" sz="1400" dirty="0"/>
          </a:p>
        </p:txBody>
      </p:sp>
      <p:sp>
        <p:nvSpPr>
          <p:cNvPr id="14" name="Shape 10">
            <a:extLst>
              <a:ext uri="{FF2B5EF4-FFF2-40B4-BE49-F238E27FC236}">
                <a16:creationId xmlns:a16="http://schemas.microsoft.com/office/drawing/2014/main" id="{5F03BE59-3891-B414-F356-C9D99033B228}"/>
              </a:ext>
            </a:extLst>
          </p:cNvPr>
          <p:cNvSpPr/>
          <p:nvPr/>
        </p:nvSpPr>
        <p:spPr>
          <a:xfrm>
            <a:off x="6545854" y="3369826"/>
            <a:ext cx="536138" cy="22860"/>
          </a:xfrm>
          <a:prstGeom prst="roundRect">
            <a:avLst>
              <a:gd name="adj" fmla="val 117266"/>
            </a:avLst>
          </a:prstGeom>
          <a:solidFill>
            <a:srgbClr val="D8D4D4"/>
          </a:solidFill>
          <a:ln/>
        </p:spPr>
      </p:sp>
      <p:sp>
        <p:nvSpPr>
          <p:cNvPr id="15" name="Shape 11">
            <a:extLst>
              <a:ext uri="{FF2B5EF4-FFF2-40B4-BE49-F238E27FC236}">
                <a16:creationId xmlns:a16="http://schemas.microsoft.com/office/drawing/2014/main" id="{040AA08B-9C03-2583-DBBA-C40E71560501}"/>
              </a:ext>
            </a:extLst>
          </p:cNvPr>
          <p:cNvSpPr/>
          <p:nvPr/>
        </p:nvSpPr>
        <p:spPr>
          <a:xfrm>
            <a:off x="6166640" y="3180278"/>
            <a:ext cx="402074" cy="402074"/>
          </a:xfrm>
          <a:prstGeom prst="roundRect">
            <a:avLst>
              <a:gd name="adj" fmla="val 6667"/>
            </a:avLst>
          </a:prstGeom>
          <a:solidFill>
            <a:srgbClr val="F2EEEE"/>
          </a:solidFill>
          <a:ln/>
        </p:spPr>
      </p:sp>
      <p:pic>
        <p:nvPicPr>
          <p:cNvPr id="16" name="Image 3" descr="preencoded.png">
            <a:extLst>
              <a:ext uri="{FF2B5EF4-FFF2-40B4-BE49-F238E27FC236}">
                <a16:creationId xmlns:a16="http://schemas.microsoft.com/office/drawing/2014/main" id="{35D20FA7-F330-245C-0034-BD2E27A7A978}"/>
              </a:ext>
            </a:extLst>
          </p:cNvPr>
          <p:cNvPicPr>
            <a:picLocks noChangeAspect="1"/>
          </p:cNvPicPr>
          <p:nvPr/>
        </p:nvPicPr>
        <p:blipFill>
          <a:blip r:embed="rId4"/>
          <a:stretch>
            <a:fillRect/>
          </a:stretch>
        </p:blipFill>
        <p:spPr>
          <a:xfrm>
            <a:off x="6233612" y="3213735"/>
            <a:ext cx="268010" cy="335042"/>
          </a:xfrm>
          <a:prstGeom prst="rect">
            <a:avLst/>
          </a:prstGeom>
        </p:spPr>
      </p:pic>
      <p:sp>
        <p:nvSpPr>
          <p:cNvPr id="17" name="Text 12">
            <a:extLst>
              <a:ext uri="{FF2B5EF4-FFF2-40B4-BE49-F238E27FC236}">
                <a16:creationId xmlns:a16="http://schemas.microsoft.com/office/drawing/2014/main" id="{C79117BC-3B07-5CDB-C219-D8A5330863A3}"/>
              </a:ext>
            </a:extLst>
          </p:cNvPr>
          <p:cNvSpPr/>
          <p:nvPr/>
        </p:nvSpPr>
        <p:spPr>
          <a:xfrm>
            <a:off x="7261241" y="3158014"/>
            <a:ext cx="2233851" cy="279202"/>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Suppliers</a:t>
            </a:r>
            <a:endParaRPr lang="en-US" sz="1750" dirty="0"/>
          </a:p>
        </p:txBody>
      </p:sp>
      <p:sp>
        <p:nvSpPr>
          <p:cNvPr id="18" name="Text 13">
            <a:extLst>
              <a:ext uri="{FF2B5EF4-FFF2-40B4-BE49-F238E27FC236}">
                <a16:creationId xmlns:a16="http://schemas.microsoft.com/office/drawing/2014/main" id="{417D3864-8E84-96EC-E7FA-5149A633E765}"/>
              </a:ext>
            </a:extLst>
          </p:cNvPr>
          <p:cNvSpPr/>
          <p:nvPr/>
        </p:nvSpPr>
        <p:spPr>
          <a:xfrm>
            <a:off x="7261241" y="3544372"/>
            <a:ext cx="6798588" cy="285869"/>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Long-term relationship security, recognition for quality.</a:t>
            </a:r>
            <a:endParaRPr lang="en-US" sz="1400" dirty="0"/>
          </a:p>
        </p:txBody>
      </p:sp>
      <p:sp>
        <p:nvSpPr>
          <p:cNvPr id="19" name="Shape 14">
            <a:extLst>
              <a:ext uri="{FF2B5EF4-FFF2-40B4-BE49-F238E27FC236}">
                <a16:creationId xmlns:a16="http://schemas.microsoft.com/office/drawing/2014/main" id="{A5F5066A-0567-EE27-0FAC-D6EC118E5BBA}"/>
              </a:ext>
            </a:extLst>
          </p:cNvPr>
          <p:cNvSpPr/>
          <p:nvPr/>
        </p:nvSpPr>
        <p:spPr>
          <a:xfrm>
            <a:off x="6545854" y="4578191"/>
            <a:ext cx="536138" cy="22860"/>
          </a:xfrm>
          <a:prstGeom prst="roundRect">
            <a:avLst>
              <a:gd name="adj" fmla="val 117266"/>
            </a:avLst>
          </a:prstGeom>
          <a:solidFill>
            <a:srgbClr val="D8D4D4"/>
          </a:solidFill>
          <a:ln/>
        </p:spPr>
      </p:sp>
      <p:sp>
        <p:nvSpPr>
          <p:cNvPr id="20" name="Shape 15">
            <a:extLst>
              <a:ext uri="{FF2B5EF4-FFF2-40B4-BE49-F238E27FC236}">
                <a16:creationId xmlns:a16="http://schemas.microsoft.com/office/drawing/2014/main" id="{C4902FDC-56F0-60FE-6E96-69B945D9099B}"/>
              </a:ext>
            </a:extLst>
          </p:cNvPr>
          <p:cNvSpPr/>
          <p:nvPr/>
        </p:nvSpPr>
        <p:spPr>
          <a:xfrm>
            <a:off x="6166640" y="4388644"/>
            <a:ext cx="402074" cy="402074"/>
          </a:xfrm>
          <a:prstGeom prst="roundRect">
            <a:avLst>
              <a:gd name="adj" fmla="val 6667"/>
            </a:avLst>
          </a:prstGeom>
          <a:solidFill>
            <a:srgbClr val="F2EEEE"/>
          </a:solidFill>
          <a:ln/>
        </p:spPr>
      </p:sp>
      <p:pic>
        <p:nvPicPr>
          <p:cNvPr id="21" name="Image 4" descr="preencoded.png">
            <a:extLst>
              <a:ext uri="{FF2B5EF4-FFF2-40B4-BE49-F238E27FC236}">
                <a16:creationId xmlns:a16="http://schemas.microsoft.com/office/drawing/2014/main" id="{0F376750-8903-6FED-96E2-7FF713446413}"/>
              </a:ext>
            </a:extLst>
          </p:cNvPr>
          <p:cNvPicPr>
            <a:picLocks noChangeAspect="1"/>
          </p:cNvPicPr>
          <p:nvPr/>
        </p:nvPicPr>
        <p:blipFill>
          <a:blip r:embed="rId5"/>
          <a:stretch>
            <a:fillRect/>
          </a:stretch>
        </p:blipFill>
        <p:spPr>
          <a:xfrm>
            <a:off x="6233612" y="4422100"/>
            <a:ext cx="268010" cy="335042"/>
          </a:xfrm>
          <a:prstGeom prst="rect">
            <a:avLst/>
          </a:prstGeom>
        </p:spPr>
      </p:pic>
      <p:sp>
        <p:nvSpPr>
          <p:cNvPr id="22" name="Text 16">
            <a:extLst>
              <a:ext uri="{FF2B5EF4-FFF2-40B4-BE49-F238E27FC236}">
                <a16:creationId xmlns:a16="http://schemas.microsoft.com/office/drawing/2014/main" id="{D95D90DF-FA98-32D2-1116-B662A783B93A}"/>
              </a:ext>
            </a:extLst>
          </p:cNvPr>
          <p:cNvSpPr/>
          <p:nvPr/>
        </p:nvSpPr>
        <p:spPr>
          <a:xfrm>
            <a:off x="7261241" y="4366379"/>
            <a:ext cx="2233851" cy="279202"/>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Investors</a:t>
            </a:r>
            <a:endParaRPr lang="en-US" sz="1750" dirty="0"/>
          </a:p>
        </p:txBody>
      </p:sp>
      <p:sp>
        <p:nvSpPr>
          <p:cNvPr id="23" name="Text 17">
            <a:extLst>
              <a:ext uri="{FF2B5EF4-FFF2-40B4-BE49-F238E27FC236}">
                <a16:creationId xmlns:a16="http://schemas.microsoft.com/office/drawing/2014/main" id="{34BEC48D-A748-B5E4-0D99-A8C055B199D2}"/>
              </a:ext>
            </a:extLst>
          </p:cNvPr>
          <p:cNvSpPr/>
          <p:nvPr/>
        </p:nvSpPr>
        <p:spPr>
          <a:xfrm>
            <a:off x="7261241" y="4752737"/>
            <a:ext cx="6798588" cy="285869"/>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Growth potential, impact investment, innovation participation.</a:t>
            </a:r>
            <a:endParaRPr lang="en-US" sz="1400" dirty="0"/>
          </a:p>
        </p:txBody>
      </p:sp>
      <p:sp>
        <p:nvSpPr>
          <p:cNvPr id="25" name="TextBox 24">
            <a:extLst>
              <a:ext uri="{FF2B5EF4-FFF2-40B4-BE49-F238E27FC236}">
                <a16:creationId xmlns:a16="http://schemas.microsoft.com/office/drawing/2014/main" id="{130D340A-6EC5-6EEE-A7B0-A1234CA6FAFD}"/>
              </a:ext>
            </a:extLst>
          </p:cNvPr>
          <p:cNvSpPr txBox="1"/>
          <p:nvPr/>
        </p:nvSpPr>
        <p:spPr>
          <a:xfrm>
            <a:off x="6166640" y="159603"/>
            <a:ext cx="7315200" cy="369332"/>
          </a:xfrm>
          <a:prstGeom prst="rect">
            <a:avLst/>
          </a:prstGeom>
          <a:noFill/>
        </p:spPr>
        <p:txBody>
          <a:bodyPr wrap="square">
            <a:spAutoFit/>
          </a:bodyPr>
          <a:lstStyle/>
          <a:p>
            <a:r>
              <a:rPr lang="en-IN" b="1" dirty="0"/>
              <a:t>Building Relationships That Last</a:t>
            </a:r>
          </a:p>
        </p:txBody>
      </p:sp>
      <p:sp>
        <p:nvSpPr>
          <p:cNvPr id="26" name="Text 0">
            <a:extLst>
              <a:ext uri="{FF2B5EF4-FFF2-40B4-BE49-F238E27FC236}">
                <a16:creationId xmlns:a16="http://schemas.microsoft.com/office/drawing/2014/main" id="{DDA28972-E3EB-B156-768A-26B688ED9359}"/>
              </a:ext>
            </a:extLst>
          </p:cNvPr>
          <p:cNvSpPr/>
          <p:nvPr/>
        </p:nvSpPr>
        <p:spPr>
          <a:xfrm>
            <a:off x="1068110" y="255412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The Team</a:t>
            </a:r>
            <a:endParaRPr lang="en-US" sz="4450" dirty="0"/>
          </a:p>
        </p:txBody>
      </p:sp>
      <p:pic>
        <p:nvPicPr>
          <p:cNvPr id="27" name="Image 1" descr="preencoded.png">
            <a:extLst>
              <a:ext uri="{FF2B5EF4-FFF2-40B4-BE49-F238E27FC236}">
                <a16:creationId xmlns:a16="http://schemas.microsoft.com/office/drawing/2014/main" id="{09936D1E-2269-A23C-91DA-2F2878B15CF7}"/>
              </a:ext>
            </a:extLst>
          </p:cNvPr>
          <p:cNvPicPr>
            <a:picLocks noChangeAspect="1"/>
          </p:cNvPicPr>
          <p:nvPr/>
        </p:nvPicPr>
        <p:blipFill>
          <a:blip r:embed="rId6"/>
          <a:stretch>
            <a:fillRect/>
          </a:stretch>
        </p:blipFill>
        <p:spPr>
          <a:xfrm>
            <a:off x="1068110" y="3603070"/>
            <a:ext cx="566976" cy="566976"/>
          </a:xfrm>
          <a:prstGeom prst="rect">
            <a:avLst/>
          </a:prstGeom>
        </p:spPr>
      </p:pic>
      <p:sp>
        <p:nvSpPr>
          <p:cNvPr id="28" name="Text 1">
            <a:extLst>
              <a:ext uri="{FF2B5EF4-FFF2-40B4-BE49-F238E27FC236}">
                <a16:creationId xmlns:a16="http://schemas.microsoft.com/office/drawing/2014/main" id="{C28B6BAC-4507-EE45-92BA-BBA2051AFC10}"/>
              </a:ext>
            </a:extLst>
          </p:cNvPr>
          <p:cNvSpPr/>
          <p:nvPr/>
        </p:nvSpPr>
        <p:spPr>
          <a:xfrm>
            <a:off x="1068110" y="43968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Founding Team</a:t>
            </a:r>
            <a:endParaRPr lang="en-US" sz="2200" dirty="0"/>
          </a:p>
        </p:txBody>
      </p:sp>
      <p:sp>
        <p:nvSpPr>
          <p:cNvPr id="29" name="Text 2">
            <a:extLst>
              <a:ext uri="{FF2B5EF4-FFF2-40B4-BE49-F238E27FC236}">
                <a16:creationId xmlns:a16="http://schemas.microsoft.com/office/drawing/2014/main" id="{F0D543AC-C8AA-EE95-C67C-609B58BB7783}"/>
              </a:ext>
            </a:extLst>
          </p:cNvPr>
          <p:cNvSpPr/>
          <p:nvPr/>
        </p:nvSpPr>
        <p:spPr>
          <a:xfrm>
            <a:off x="1068110" y="4887278"/>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Experienced professionals with expertise in business, technology, and hydroponics.</a:t>
            </a:r>
            <a:endParaRPr lang="en-US" sz="1750" dirty="0"/>
          </a:p>
        </p:txBody>
      </p:sp>
      <p:pic>
        <p:nvPicPr>
          <p:cNvPr id="30" name="Image 2" descr="preencoded.png">
            <a:extLst>
              <a:ext uri="{FF2B5EF4-FFF2-40B4-BE49-F238E27FC236}">
                <a16:creationId xmlns:a16="http://schemas.microsoft.com/office/drawing/2014/main" id="{E432B793-C4C8-0F6D-F8F1-BCCFC77CA6E9}"/>
              </a:ext>
            </a:extLst>
          </p:cNvPr>
          <p:cNvPicPr>
            <a:picLocks noChangeAspect="1"/>
          </p:cNvPicPr>
          <p:nvPr/>
        </p:nvPicPr>
        <p:blipFill>
          <a:blip r:embed="rId7"/>
          <a:stretch>
            <a:fillRect/>
          </a:stretch>
        </p:blipFill>
        <p:spPr>
          <a:xfrm>
            <a:off x="5016341" y="3603070"/>
            <a:ext cx="566976" cy="566976"/>
          </a:xfrm>
          <a:prstGeom prst="rect">
            <a:avLst/>
          </a:prstGeom>
        </p:spPr>
      </p:pic>
      <p:sp>
        <p:nvSpPr>
          <p:cNvPr id="31" name="Text 3">
            <a:extLst>
              <a:ext uri="{FF2B5EF4-FFF2-40B4-BE49-F238E27FC236}">
                <a16:creationId xmlns:a16="http://schemas.microsoft.com/office/drawing/2014/main" id="{5B0771A7-C481-64BF-9A78-70421E7452CE}"/>
              </a:ext>
            </a:extLst>
          </p:cNvPr>
          <p:cNvSpPr/>
          <p:nvPr/>
        </p:nvSpPr>
        <p:spPr>
          <a:xfrm>
            <a:off x="5016341" y="43968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Key Hires</a:t>
            </a:r>
            <a:endParaRPr lang="en-US" sz="2200" dirty="0"/>
          </a:p>
        </p:txBody>
      </p:sp>
      <p:sp>
        <p:nvSpPr>
          <p:cNvPr id="32" name="Text 4">
            <a:extLst>
              <a:ext uri="{FF2B5EF4-FFF2-40B4-BE49-F238E27FC236}">
                <a16:creationId xmlns:a16="http://schemas.microsoft.com/office/drawing/2014/main" id="{B4A51F97-4671-7835-852E-4C1BA8902110}"/>
              </a:ext>
            </a:extLst>
          </p:cNvPr>
          <p:cNvSpPr/>
          <p:nvPr/>
        </p:nvSpPr>
        <p:spPr>
          <a:xfrm>
            <a:off x="5016341" y="4887278"/>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Talented individuals in engineering, operations, and marketing drive execution.</a:t>
            </a:r>
            <a:endParaRPr lang="en-US" sz="1750" dirty="0"/>
          </a:p>
        </p:txBody>
      </p:sp>
    </p:spTree>
    <p:extLst>
      <p:ext uri="{BB962C8B-B14F-4D97-AF65-F5344CB8AC3E}">
        <p14:creationId xmlns:p14="http://schemas.microsoft.com/office/powerpoint/2010/main" val="2516182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name="Slide 2">
    <p:spTree>
      <p:nvGrpSpPr>
        <p:cNvPr id="1" name=""/>
        <p:cNvGrpSpPr/>
        <p:nvPr/>
      </p:nvGrpSpPr>
      <p:grpSpPr>
        <a:xfrm>
          <a:off x="0" y="0"/>
          <a:ext cx="0" cy="0"/>
          <a:chOff x="0" y="0"/>
          <a:chExt cx="0" cy="0"/>
        </a:xfrm>
      </p:grpSpPr>
      <p:sp>
        <p:nvSpPr>
          <p:cNvPr id="2" name="Text 0"/>
          <p:cNvSpPr/>
          <p:nvPr/>
        </p:nvSpPr>
        <p:spPr>
          <a:xfrm>
            <a:off x="678775" y="533281"/>
            <a:ext cx="7803833" cy="484823"/>
          </a:xfrm>
          <a:prstGeom prst="rect">
            <a:avLst/>
          </a:prstGeom>
          <a:noFill/>
          <a:ln/>
        </p:spPr>
        <p:txBody>
          <a:bodyPr wrap="none" lIns="0" tIns="0" rIns="0" bIns="0" rtlCol="0" anchor="t"/>
          <a:lstStyle/>
          <a:p>
            <a:pPr marL="0" indent="0" algn="l">
              <a:lnSpc>
                <a:spcPts val="3800"/>
              </a:lnSpc>
              <a:buNone/>
            </a:pPr>
            <a:r>
              <a:rPr lang="en-US" sz="3050" dirty="0">
                <a:solidFill>
                  <a:srgbClr val="233E32"/>
                </a:solidFill>
                <a:latin typeface="Alice" pitchFamily="34" charset="0"/>
                <a:ea typeface="Alice" pitchFamily="34" charset="-122"/>
                <a:cs typeface="Alice" pitchFamily="34" charset="-120"/>
              </a:rPr>
              <a:t>The Problem: Disconnection from Fresh Food</a:t>
            </a:r>
            <a:endParaRPr lang="en-US" sz="3050" dirty="0"/>
          </a:p>
        </p:txBody>
      </p:sp>
      <p:sp>
        <p:nvSpPr>
          <p:cNvPr id="3" name="Text 1"/>
          <p:cNvSpPr/>
          <p:nvPr/>
        </p:nvSpPr>
        <p:spPr>
          <a:xfrm>
            <a:off x="678775" y="1405890"/>
            <a:ext cx="2351484" cy="242411"/>
          </a:xfrm>
          <a:prstGeom prst="rect">
            <a:avLst/>
          </a:prstGeom>
          <a:noFill/>
          <a:ln/>
        </p:spPr>
        <p:txBody>
          <a:bodyPr wrap="none" lIns="0" tIns="0" rIns="0" bIns="0" rtlCol="0" anchor="t"/>
          <a:lstStyle/>
          <a:p>
            <a:pPr marL="0" indent="0" algn="l">
              <a:lnSpc>
                <a:spcPts val="1900"/>
              </a:lnSpc>
              <a:buNone/>
            </a:pPr>
            <a:r>
              <a:rPr lang="en-US" sz="1500" dirty="0">
                <a:solidFill>
                  <a:srgbClr val="233E32"/>
                </a:solidFill>
                <a:latin typeface="Alice" pitchFamily="34" charset="0"/>
                <a:ea typeface="Alice" pitchFamily="34" charset="-122"/>
                <a:cs typeface="Alice" pitchFamily="34" charset="-120"/>
              </a:rPr>
              <a:t>Declining Nutritional Value</a:t>
            </a:r>
            <a:endParaRPr lang="en-US" sz="1500" dirty="0"/>
          </a:p>
        </p:txBody>
      </p:sp>
      <p:sp>
        <p:nvSpPr>
          <p:cNvPr id="4" name="Text 2"/>
          <p:cNvSpPr/>
          <p:nvPr/>
        </p:nvSpPr>
        <p:spPr>
          <a:xfrm>
            <a:off x="678775" y="1803440"/>
            <a:ext cx="6447234" cy="496253"/>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Modern agriculture prioritizes yield over nutrient density, resulting in produce with diminished vitamin and mineral content.</a:t>
            </a:r>
            <a:endParaRPr lang="en-US" sz="1200" dirty="0"/>
          </a:p>
        </p:txBody>
      </p:sp>
      <p:sp>
        <p:nvSpPr>
          <p:cNvPr id="5" name="Text 3"/>
          <p:cNvSpPr/>
          <p:nvPr/>
        </p:nvSpPr>
        <p:spPr>
          <a:xfrm>
            <a:off x="678775" y="2454831"/>
            <a:ext cx="1960245" cy="242411"/>
          </a:xfrm>
          <a:prstGeom prst="rect">
            <a:avLst/>
          </a:prstGeom>
          <a:noFill/>
          <a:ln/>
        </p:spPr>
        <p:txBody>
          <a:bodyPr wrap="none" lIns="0" tIns="0" rIns="0" bIns="0" rtlCol="0" anchor="t"/>
          <a:lstStyle/>
          <a:p>
            <a:pPr marL="0" indent="0" algn="l">
              <a:lnSpc>
                <a:spcPts val="1900"/>
              </a:lnSpc>
              <a:buNone/>
            </a:pPr>
            <a:r>
              <a:rPr lang="en-US" sz="1500" dirty="0">
                <a:solidFill>
                  <a:srgbClr val="233E32"/>
                </a:solidFill>
                <a:latin typeface="Alice" pitchFamily="34" charset="0"/>
                <a:ea typeface="Alice" pitchFamily="34" charset="-122"/>
                <a:cs typeface="Alice" pitchFamily="34" charset="-120"/>
              </a:rPr>
              <a:t>Environmental Impact</a:t>
            </a:r>
            <a:endParaRPr lang="en-US" sz="1500" dirty="0"/>
          </a:p>
        </p:txBody>
      </p:sp>
      <p:sp>
        <p:nvSpPr>
          <p:cNvPr id="6" name="Text 4"/>
          <p:cNvSpPr/>
          <p:nvPr/>
        </p:nvSpPr>
        <p:spPr>
          <a:xfrm>
            <a:off x="678775" y="2852380"/>
            <a:ext cx="6447234" cy="496253"/>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Traditional farming practices contribute to soil degradation, water pollution, and greenhouse gas emissions, posing significant environmental challenges.</a:t>
            </a:r>
            <a:endParaRPr lang="en-US" sz="1200" dirty="0"/>
          </a:p>
        </p:txBody>
      </p:sp>
      <p:pic>
        <p:nvPicPr>
          <p:cNvPr id="7" name="Image 0" descr="preencoded.png"/>
          <p:cNvPicPr>
            <a:picLocks noChangeAspect="1"/>
          </p:cNvPicPr>
          <p:nvPr/>
        </p:nvPicPr>
        <p:blipFill>
          <a:blip r:embed="rId3"/>
          <a:stretch>
            <a:fillRect/>
          </a:stretch>
        </p:blipFill>
        <p:spPr>
          <a:xfrm>
            <a:off x="7512010" y="1425297"/>
            <a:ext cx="5157788" cy="3529013"/>
          </a:xfrm>
          <a:prstGeom prst="rect">
            <a:avLst/>
          </a:prstGeom>
        </p:spPr>
      </p:pic>
      <p:sp>
        <p:nvSpPr>
          <p:cNvPr id="8" name="Text 5"/>
          <p:cNvSpPr/>
          <p:nvPr/>
        </p:nvSpPr>
        <p:spPr>
          <a:xfrm>
            <a:off x="7512010" y="5128855"/>
            <a:ext cx="1939528" cy="242411"/>
          </a:xfrm>
          <a:prstGeom prst="rect">
            <a:avLst/>
          </a:prstGeom>
          <a:noFill/>
          <a:ln/>
        </p:spPr>
        <p:txBody>
          <a:bodyPr wrap="none" lIns="0" tIns="0" rIns="0" bIns="0" rtlCol="0" anchor="t"/>
          <a:lstStyle/>
          <a:p>
            <a:pPr marL="0" indent="0" algn="l">
              <a:lnSpc>
                <a:spcPts val="1900"/>
              </a:lnSpc>
              <a:buNone/>
            </a:pPr>
            <a:r>
              <a:rPr lang="en-US" sz="1500" dirty="0">
                <a:solidFill>
                  <a:srgbClr val="233E32"/>
                </a:solidFill>
                <a:latin typeface="Alice" pitchFamily="34" charset="0"/>
                <a:ea typeface="Alice" pitchFamily="34" charset="-122"/>
                <a:cs typeface="Alice" pitchFamily="34" charset="-120"/>
              </a:rPr>
              <a:t>Food Miles and Waste</a:t>
            </a:r>
            <a:endParaRPr lang="en-US" sz="1500" dirty="0"/>
          </a:p>
        </p:txBody>
      </p:sp>
      <p:sp>
        <p:nvSpPr>
          <p:cNvPr id="9" name="Text 6"/>
          <p:cNvSpPr/>
          <p:nvPr/>
        </p:nvSpPr>
        <p:spPr>
          <a:xfrm>
            <a:off x="7512010" y="5526405"/>
            <a:ext cx="6447234" cy="496253"/>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Long supply chains lead to increased transportation costs, food spoilage, and carbon emissions, reducing the freshness and sustainability of produce.</a:t>
            </a:r>
            <a:endParaRPr lang="en-US" sz="1200" dirty="0"/>
          </a:p>
        </p:txBody>
      </p:sp>
      <p:sp>
        <p:nvSpPr>
          <p:cNvPr id="10" name="Text 7"/>
          <p:cNvSpPr/>
          <p:nvPr/>
        </p:nvSpPr>
        <p:spPr>
          <a:xfrm>
            <a:off x="7512010" y="6177796"/>
            <a:ext cx="1939528" cy="242411"/>
          </a:xfrm>
          <a:prstGeom prst="rect">
            <a:avLst/>
          </a:prstGeom>
          <a:noFill/>
          <a:ln/>
        </p:spPr>
        <p:txBody>
          <a:bodyPr wrap="none" lIns="0" tIns="0" rIns="0" bIns="0" rtlCol="0" anchor="t"/>
          <a:lstStyle/>
          <a:p>
            <a:pPr marL="0" indent="0" algn="l">
              <a:lnSpc>
                <a:spcPts val="1900"/>
              </a:lnSpc>
              <a:buNone/>
            </a:pPr>
            <a:r>
              <a:rPr lang="en-US" sz="1500" dirty="0">
                <a:solidFill>
                  <a:srgbClr val="233E32"/>
                </a:solidFill>
                <a:latin typeface="Alice" pitchFamily="34" charset="0"/>
                <a:ea typeface="Alice" pitchFamily="34" charset="-122"/>
                <a:cs typeface="Alice" pitchFamily="34" charset="-120"/>
              </a:rPr>
              <a:t>Limited Access</a:t>
            </a:r>
            <a:endParaRPr lang="en-US" sz="1500" dirty="0"/>
          </a:p>
        </p:txBody>
      </p:sp>
      <p:sp>
        <p:nvSpPr>
          <p:cNvPr id="11" name="Text 8"/>
          <p:cNvSpPr/>
          <p:nvPr/>
        </p:nvSpPr>
        <p:spPr>
          <a:xfrm>
            <a:off x="7512010" y="6575346"/>
            <a:ext cx="6447234" cy="496253"/>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Urban dwellers and those in food deserts face challenges in accessing fresh, affordable, and nutritious produce, impacting their health and well-being.</a:t>
            </a:r>
            <a:endParaRPr lang="en-US" sz="1200" dirty="0"/>
          </a:p>
        </p:txBody>
      </p:sp>
      <p:sp>
        <p:nvSpPr>
          <p:cNvPr id="12" name="Text 9"/>
          <p:cNvSpPr/>
          <p:nvPr/>
        </p:nvSpPr>
        <p:spPr>
          <a:xfrm>
            <a:off x="678775" y="7385685"/>
            <a:ext cx="13272849" cy="496253"/>
          </a:xfrm>
          <a:prstGeom prst="rect">
            <a:avLst/>
          </a:prstGeom>
          <a:noFill/>
          <a:ln/>
        </p:spPr>
        <p:txBody>
          <a:bodyPr wrap="square" lIns="0" tIns="0" rIns="0" bIns="0" rtlCol="0" anchor="t"/>
          <a:lstStyle/>
          <a:p>
            <a:pPr marL="0" indent="0" algn="l">
              <a:lnSpc>
                <a:spcPts val="1950"/>
              </a:lnSpc>
              <a:buNone/>
            </a:pPr>
            <a:r>
              <a:rPr lang="en-US" sz="1200" dirty="0">
                <a:solidFill>
                  <a:srgbClr val="2C2821"/>
                </a:solidFill>
                <a:latin typeface="Lora" pitchFamily="34" charset="0"/>
                <a:ea typeface="Lora" pitchFamily="34" charset="-122"/>
                <a:cs typeface="Lora" pitchFamily="34" charset="-120"/>
              </a:rPr>
              <a:t>These issues highlight a growing need for innovative solutions that prioritize nutrition, sustainability, and accessibility in food production. HydroPod addresses these problems head-on, offering a transformative approach to home agriculture.</a:t>
            </a:r>
            <a:endParaRPr lang="en-US" sz="1200" dirty="0"/>
          </a:p>
        </p:txBody>
      </p:sp>
      <p:pic>
        <p:nvPicPr>
          <p:cNvPr id="13" name="Picture 12">
            <a:extLst>
              <a:ext uri="{FF2B5EF4-FFF2-40B4-BE49-F238E27FC236}">
                <a16:creationId xmlns:a16="http://schemas.microsoft.com/office/drawing/2014/main" id="{2A46CCAE-5AA3-9210-2E84-B7EC4DB5430B}"/>
              </a:ext>
            </a:extLst>
          </p:cNvPr>
          <p:cNvPicPr>
            <a:picLocks noChangeAspect="1"/>
          </p:cNvPicPr>
          <p:nvPr/>
        </p:nvPicPr>
        <p:blipFill>
          <a:blip r:embed="rId4"/>
          <a:stretch>
            <a:fillRect/>
          </a:stretch>
        </p:blipFill>
        <p:spPr>
          <a:xfrm>
            <a:off x="0" y="56244"/>
            <a:ext cx="7315200" cy="79680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7866696"/>
          </a:xfrm>
          <a:prstGeom prst="rect">
            <a:avLst/>
          </a:prstGeom>
        </p:spPr>
      </p:pic>
      <p:sp>
        <p:nvSpPr>
          <p:cNvPr id="3" name="Text 0"/>
          <p:cNvSpPr/>
          <p:nvPr/>
        </p:nvSpPr>
        <p:spPr>
          <a:xfrm>
            <a:off x="6280190" y="1458278"/>
            <a:ext cx="7556421" cy="1417558"/>
          </a:xfrm>
          <a:prstGeom prst="rect">
            <a:avLst/>
          </a:prstGeom>
          <a:noFill/>
          <a:ln/>
        </p:spPr>
        <p:txBody>
          <a:bodyPr wrap="square" lIns="0" tIns="0" rIns="0" bIns="0" rtlCol="0" anchor="t"/>
          <a:lstStyle/>
          <a:p>
            <a:pPr marL="0" indent="0" algn="l">
              <a:lnSpc>
                <a:spcPts val="5550"/>
              </a:lnSpc>
              <a:buNone/>
            </a:pPr>
            <a:r>
              <a:rPr lang="en-US" sz="4450" dirty="0"/>
              <a:t>Mission &amp; Vision</a:t>
            </a:r>
          </a:p>
        </p:txBody>
      </p:sp>
      <p:sp>
        <p:nvSpPr>
          <p:cNvPr id="4" name="Text 1"/>
          <p:cNvSpPr/>
          <p:nvPr/>
        </p:nvSpPr>
        <p:spPr>
          <a:xfrm>
            <a:off x="6280190" y="3215997"/>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Welcome to HydroPod, where we're not just growing plants, we're cultivating a future of sustainable, accessible, and personalized agriculture. We are driven by the vision to transform how people connect with their food, by bringing the benefits of hydroponics into every home. Our mission is to empower individuals to grow fresh, healthy produce year-round, regardless of their location or experience. We envision a world where everyone has access to nutritious, locally-sourced food, contributing to a healthier planet.</a:t>
            </a:r>
            <a:endParaRPr lang="en-US" sz="1750" dirty="0"/>
          </a:p>
        </p:txBody>
      </p:sp>
      <p:sp>
        <p:nvSpPr>
          <p:cNvPr id="5" name="Shape 2"/>
          <p:cNvSpPr/>
          <p:nvPr/>
        </p:nvSpPr>
        <p:spPr>
          <a:xfrm>
            <a:off x="6280190" y="6391275"/>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44A072FE-45D6-A83C-4526-7EEE2ADAC237}"/>
              </a:ext>
            </a:extLst>
          </p:cNvPr>
          <p:cNvSpPr/>
          <p:nvPr/>
        </p:nvSpPr>
        <p:spPr>
          <a:xfrm>
            <a:off x="0" y="7866696"/>
            <a:ext cx="14630400" cy="324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Text 0"/>
          <p:cNvSpPr/>
          <p:nvPr/>
        </p:nvSpPr>
        <p:spPr>
          <a:xfrm>
            <a:off x="793790" y="1675209"/>
            <a:ext cx="7725608"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HydroPod: The Smart Solution</a:t>
            </a:r>
            <a:endParaRPr lang="en-US" sz="4450" dirty="0"/>
          </a:p>
        </p:txBody>
      </p:sp>
      <p:pic>
        <p:nvPicPr>
          <p:cNvPr id="3" name="Image 0" descr="preencoded.png"/>
          <p:cNvPicPr>
            <a:picLocks noChangeAspect="1"/>
          </p:cNvPicPr>
          <p:nvPr/>
        </p:nvPicPr>
        <p:blipFill>
          <a:blip r:embed="rId3"/>
          <a:stretch>
            <a:fillRect/>
          </a:stretch>
        </p:blipFill>
        <p:spPr>
          <a:xfrm>
            <a:off x="793790" y="2837617"/>
            <a:ext cx="566976" cy="566976"/>
          </a:xfrm>
          <a:prstGeom prst="rect">
            <a:avLst/>
          </a:prstGeom>
        </p:spPr>
      </p:pic>
      <p:sp>
        <p:nvSpPr>
          <p:cNvPr id="4" name="Text 1"/>
          <p:cNvSpPr/>
          <p:nvPr/>
        </p:nvSpPr>
        <p:spPr>
          <a:xfrm>
            <a:off x="793790" y="36314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Fresh Produce</a:t>
            </a:r>
            <a:endParaRPr lang="en-US" sz="2200" dirty="0"/>
          </a:p>
        </p:txBody>
      </p:sp>
      <p:sp>
        <p:nvSpPr>
          <p:cNvPr id="5" name="Text 2"/>
          <p:cNvSpPr/>
          <p:nvPr/>
        </p:nvSpPr>
        <p:spPr>
          <a:xfrm>
            <a:off x="793790" y="4121825"/>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Year-round access to nutritious, home-grown fruits and vegetables.</a:t>
            </a:r>
            <a:endParaRPr lang="en-US" sz="1750" dirty="0"/>
          </a:p>
        </p:txBody>
      </p:sp>
      <p:pic>
        <p:nvPicPr>
          <p:cNvPr id="6" name="Image 1" descr="preencoded.png"/>
          <p:cNvPicPr>
            <a:picLocks noChangeAspect="1"/>
          </p:cNvPicPr>
          <p:nvPr/>
        </p:nvPicPr>
        <p:blipFill>
          <a:blip r:embed="rId4"/>
          <a:stretch>
            <a:fillRect/>
          </a:stretch>
        </p:blipFill>
        <p:spPr>
          <a:xfrm>
            <a:off x="5254704" y="2837617"/>
            <a:ext cx="566976" cy="566976"/>
          </a:xfrm>
          <a:prstGeom prst="rect">
            <a:avLst/>
          </a:prstGeom>
        </p:spPr>
      </p:pic>
      <p:sp>
        <p:nvSpPr>
          <p:cNvPr id="7" name="Text 3"/>
          <p:cNvSpPr/>
          <p:nvPr/>
        </p:nvSpPr>
        <p:spPr>
          <a:xfrm>
            <a:off x="5254704" y="36314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Water Efficiency</a:t>
            </a:r>
            <a:endParaRPr lang="en-US" sz="2200" dirty="0"/>
          </a:p>
        </p:txBody>
      </p:sp>
      <p:sp>
        <p:nvSpPr>
          <p:cNvPr id="8" name="Text 4"/>
          <p:cNvSpPr/>
          <p:nvPr/>
        </p:nvSpPr>
        <p:spPr>
          <a:xfrm>
            <a:off x="5254704" y="4121825"/>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Hydroponic systems use up to 90% less water than traditional agriculture.</a:t>
            </a:r>
            <a:endParaRPr lang="en-US" sz="1750" dirty="0"/>
          </a:p>
        </p:txBody>
      </p:sp>
      <p:pic>
        <p:nvPicPr>
          <p:cNvPr id="9" name="Image 2" descr="preencoded.png"/>
          <p:cNvPicPr>
            <a:picLocks noChangeAspect="1"/>
          </p:cNvPicPr>
          <p:nvPr/>
        </p:nvPicPr>
        <p:blipFill>
          <a:blip r:embed="rId5"/>
          <a:stretch>
            <a:fillRect/>
          </a:stretch>
        </p:blipFill>
        <p:spPr>
          <a:xfrm>
            <a:off x="9715738" y="2837617"/>
            <a:ext cx="566976" cy="566976"/>
          </a:xfrm>
          <a:prstGeom prst="rect">
            <a:avLst/>
          </a:prstGeom>
        </p:spPr>
      </p:pic>
      <p:sp>
        <p:nvSpPr>
          <p:cNvPr id="10" name="Text 5"/>
          <p:cNvSpPr/>
          <p:nvPr/>
        </p:nvSpPr>
        <p:spPr>
          <a:xfrm>
            <a:off x="9715738" y="36314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Space Saving</a:t>
            </a:r>
            <a:endParaRPr lang="en-US" sz="2200" dirty="0"/>
          </a:p>
        </p:txBody>
      </p:sp>
      <p:sp>
        <p:nvSpPr>
          <p:cNvPr id="11" name="Text 6"/>
          <p:cNvSpPr/>
          <p:nvPr/>
        </p:nvSpPr>
        <p:spPr>
          <a:xfrm>
            <a:off x="9715738" y="4121825"/>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Vertical design maximizes growing capacity in minimal space.</a:t>
            </a:r>
            <a:endParaRPr lang="en-US" sz="1750" dirty="0"/>
          </a:p>
        </p:txBody>
      </p:sp>
      <p:sp>
        <p:nvSpPr>
          <p:cNvPr id="12" name="Text 7"/>
          <p:cNvSpPr/>
          <p:nvPr/>
        </p:nvSpPr>
        <p:spPr>
          <a:xfrm>
            <a:off x="793790" y="5102781"/>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HydroPod is the smart modular home hydroponic kit that empowers individuals to grow fresh, healthy produce right in their homes. Our competitive advantage lies in our patented nutrient delivery system and user-friendly mobile app, which provides real-time monitoring and automated adjustments for optimal plant growth. This makes HydroPod accessible to both beginners and experienced gardeners alike.</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name="Slide 4">
    <p:spTree>
      <p:nvGrpSpPr>
        <p:cNvPr id="1" name=""/>
        <p:cNvGrpSpPr/>
        <p:nvPr/>
      </p:nvGrpSpPr>
      <p:grpSpPr>
        <a:xfrm>
          <a:off x="0" y="0"/>
          <a:ext cx="0" cy="0"/>
          <a:chOff x="0" y="0"/>
          <a:chExt cx="0" cy="0"/>
        </a:xfrm>
      </p:grpSpPr>
      <p:sp>
        <p:nvSpPr>
          <p:cNvPr id="2" name="Text 0"/>
          <p:cNvSpPr/>
          <p:nvPr/>
        </p:nvSpPr>
        <p:spPr>
          <a:xfrm>
            <a:off x="793790" y="681157"/>
            <a:ext cx="7405330" cy="496133"/>
          </a:xfrm>
          <a:prstGeom prst="rect">
            <a:avLst/>
          </a:prstGeom>
          <a:noFill/>
          <a:ln/>
        </p:spPr>
        <p:txBody>
          <a:bodyPr wrap="none" lIns="0" tIns="0" rIns="0" bIns="0" rtlCol="0" anchor="t"/>
          <a:lstStyle/>
          <a:p>
            <a:pPr marL="0" indent="0" algn="l">
              <a:lnSpc>
                <a:spcPts val="3900"/>
              </a:lnSpc>
              <a:buNone/>
            </a:pPr>
            <a:r>
              <a:rPr lang="en-US" sz="3100" dirty="0">
                <a:solidFill>
                  <a:srgbClr val="233E32"/>
                </a:solidFill>
                <a:latin typeface="Alice" pitchFamily="34" charset="0"/>
                <a:ea typeface="Alice" pitchFamily="34" charset="-122"/>
                <a:cs typeface="Alice" pitchFamily="34" charset="-120"/>
              </a:rPr>
              <a:t>Market Analysis: A Blooming Opportunity</a:t>
            </a:r>
            <a:endParaRPr lang="en-US" sz="3100" dirty="0"/>
          </a:p>
        </p:txBody>
      </p:sp>
      <p:pic>
        <p:nvPicPr>
          <p:cNvPr id="3" name="Image 0" descr="preencoded.png"/>
          <p:cNvPicPr>
            <a:picLocks noChangeAspect="1"/>
          </p:cNvPicPr>
          <p:nvPr/>
        </p:nvPicPr>
        <p:blipFill>
          <a:blip r:embed="rId3"/>
          <a:stretch>
            <a:fillRect/>
          </a:stretch>
        </p:blipFill>
        <p:spPr>
          <a:xfrm>
            <a:off x="793790" y="1494830"/>
            <a:ext cx="9129951" cy="5112663"/>
          </a:xfrm>
          <a:prstGeom prst="rect">
            <a:avLst/>
          </a:prstGeom>
        </p:spPr>
      </p:pic>
      <p:sp>
        <p:nvSpPr>
          <p:cNvPr id="4" name="Text 1"/>
          <p:cNvSpPr/>
          <p:nvPr/>
        </p:nvSpPr>
        <p:spPr>
          <a:xfrm>
            <a:off x="793790" y="6786086"/>
            <a:ext cx="13042821" cy="762238"/>
          </a:xfrm>
          <a:prstGeom prst="rect">
            <a:avLst/>
          </a:prstGeom>
          <a:noFill/>
          <a:ln/>
        </p:spPr>
        <p:txBody>
          <a:bodyPr wrap="square" lIns="0" tIns="0" rIns="0" bIns="0" rtlCol="0" anchor="t"/>
          <a:lstStyle/>
          <a:p>
            <a:pPr marL="0" indent="0" algn="l">
              <a:lnSpc>
                <a:spcPts val="2000"/>
              </a:lnSpc>
              <a:buNone/>
            </a:pPr>
            <a:r>
              <a:rPr lang="en-US" sz="1250" dirty="0">
                <a:solidFill>
                  <a:srgbClr val="2C2821"/>
                </a:solidFill>
                <a:latin typeface="Lora" pitchFamily="34" charset="0"/>
                <a:ea typeface="Lora" pitchFamily="34" charset="-122"/>
                <a:cs typeface="Lora" pitchFamily="34" charset="-120"/>
              </a:rPr>
              <a:t>The global home gardening market is a multi-billion dollar industry, with hydroponics and smart home technology experiencing exponential growth. Our target market includes health-conscious consumers, urban dwellers, and tech-savvy individuals seeking sustainable food solutions. Key competitors include traditional gardening suppliers and emerging hydroponic system providers. HydroPod differentiates itself through its innovative technology, modular design, and comprehensive user support.</a:t>
            </a:r>
            <a:endParaRPr lang="en-US" sz="12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name="Slide 5">
    <p:spTree>
      <p:nvGrpSpPr>
        <p:cNvPr id="1" name=""/>
        <p:cNvGrpSpPr/>
        <p:nvPr/>
      </p:nvGrpSpPr>
      <p:grpSpPr>
        <a:xfrm>
          <a:off x="0" y="0"/>
          <a:ext cx="0" cy="0"/>
          <a:chOff x="0" y="0"/>
          <a:chExt cx="0" cy="0"/>
        </a:xfrm>
      </p:grpSpPr>
      <p:sp>
        <p:nvSpPr>
          <p:cNvPr id="2" name="Text 0"/>
          <p:cNvSpPr/>
          <p:nvPr/>
        </p:nvSpPr>
        <p:spPr>
          <a:xfrm>
            <a:off x="785098" y="616863"/>
            <a:ext cx="9195792" cy="700921"/>
          </a:xfrm>
          <a:prstGeom prst="rect">
            <a:avLst/>
          </a:prstGeom>
          <a:noFill/>
          <a:ln/>
        </p:spPr>
        <p:txBody>
          <a:bodyPr wrap="none" lIns="0" tIns="0" rIns="0" bIns="0" rtlCol="0" anchor="t"/>
          <a:lstStyle/>
          <a:p>
            <a:pPr marL="0" indent="0" algn="l">
              <a:lnSpc>
                <a:spcPts val="5500"/>
              </a:lnSpc>
              <a:buNone/>
            </a:pPr>
            <a:r>
              <a:rPr lang="en-US" sz="4400" dirty="0">
                <a:solidFill>
                  <a:srgbClr val="233E32"/>
                </a:solidFill>
                <a:latin typeface="Alice" pitchFamily="34" charset="0"/>
                <a:ea typeface="Alice" pitchFamily="34" charset="-122"/>
                <a:cs typeface="Alice" pitchFamily="34" charset="-120"/>
              </a:rPr>
              <a:t>Business Model: Cultivating Revenue</a:t>
            </a:r>
            <a:endParaRPr lang="en-US" sz="4400" dirty="0"/>
          </a:p>
        </p:txBody>
      </p:sp>
      <p:sp>
        <p:nvSpPr>
          <p:cNvPr id="3" name="Text 1"/>
          <p:cNvSpPr/>
          <p:nvPr/>
        </p:nvSpPr>
        <p:spPr>
          <a:xfrm>
            <a:off x="1889046" y="2133957"/>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2C2821"/>
                </a:solidFill>
                <a:latin typeface="Alice" pitchFamily="34" charset="0"/>
                <a:ea typeface="Alice" pitchFamily="34" charset="-122"/>
                <a:cs typeface="Alice" pitchFamily="34" charset="-120"/>
              </a:rPr>
              <a:t>Kit Sales</a:t>
            </a:r>
            <a:endParaRPr lang="en-US" sz="2200" dirty="0"/>
          </a:p>
        </p:txBody>
      </p:sp>
      <p:sp>
        <p:nvSpPr>
          <p:cNvPr id="4" name="Text 2"/>
          <p:cNvSpPr/>
          <p:nvPr/>
        </p:nvSpPr>
        <p:spPr>
          <a:xfrm>
            <a:off x="785098" y="2618899"/>
            <a:ext cx="3908107" cy="1076563"/>
          </a:xfrm>
          <a:prstGeom prst="rect">
            <a:avLst/>
          </a:prstGeom>
          <a:noFill/>
          <a:ln/>
        </p:spPr>
        <p:txBody>
          <a:bodyPr wrap="square" lIns="0" tIns="0" rIns="0" bIns="0" rtlCol="0" anchor="t"/>
          <a:lstStyle/>
          <a:p>
            <a:pPr marL="0" indent="0" algn="r">
              <a:lnSpc>
                <a:spcPts val="2800"/>
              </a:lnSpc>
              <a:buNone/>
            </a:pPr>
            <a:r>
              <a:rPr lang="en-US" sz="1750" dirty="0">
                <a:solidFill>
                  <a:srgbClr val="2C2821"/>
                </a:solidFill>
                <a:latin typeface="Lora" pitchFamily="34" charset="0"/>
                <a:ea typeface="Lora" pitchFamily="34" charset="-122"/>
                <a:cs typeface="Lora" pitchFamily="34" charset="-120"/>
              </a:rPr>
              <a:t>Direct sales of HydroPod kits through our website and retail partnerships.</a:t>
            </a:r>
            <a:endParaRPr lang="en-US" sz="1750" dirty="0"/>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pic>
        <p:nvPicPr>
          <p:cNvPr id="6" name="Image 1" descr="preencoded.png"/>
          <p:cNvPicPr>
            <a:picLocks noChangeAspect="1"/>
          </p:cNvPicPr>
          <p:nvPr/>
        </p:nvPicPr>
        <p:blipFill>
          <a:blip r:embed="rId4"/>
          <a:stretch>
            <a:fillRect/>
          </a:stretch>
        </p:blipFill>
        <p:spPr>
          <a:xfrm>
            <a:off x="6227326" y="2533174"/>
            <a:ext cx="335637" cy="419576"/>
          </a:xfrm>
          <a:prstGeom prst="rect">
            <a:avLst/>
          </a:prstGeom>
        </p:spPr>
      </p:pic>
      <p:sp>
        <p:nvSpPr>
          <p:cNvPr id="7" name="Text 3"/>
          <p:cNvSpPr/>
          <p:nvPr/>
        </p:nvSpPr>
        <p:spPr>
          <a:xfrm>
            <a:off x="9937194" y="2313384"/>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Subscription</a:t>
            </a:r>
            <a:endParaRPr lang="en-US" sz="2200" dirty="0"/>
          </a:p>
        </p:txBody>
      </p:sp>
      <p:sp>
        <p:nvSpPr>
          <p:cNvPr id="8" name="Text 4"/>
          <p:cNvSpPr/>
          <p:nvPr/>
        </p:nvSpPr>
        <p:spPr>
          <a:xfrm>
            <a:off x="9937194" y="2798326"/>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Recurring revenue from nutrient refills and system upgrades.</a:t>
            </a:r>
            <a:endParaRPr lang="en-US" sz="1750" dirty="0"/>
          </a:p>
        </p:txBody>
      </p:sp>
      <p:pic>
        <p:nvPicPr>
          <p:cNvPr id="9" name="Image 2" descr="preencoded.png"/>
          <p:cNvPicPr>
            <a:picLocks noChangeAspect="1"/>
          </p:cNvPicPr>
          <p:nvPr/>
        </p:nvPicPr>
        <p:blipFill>
          <a:blip r:embed="rId5"/>
          <a:stretch>
            <a:fillRect/>
          </a:stretch>
        </p:blipFill>
        <p:spPr>
          <a:xfrm>
            <a:off x="5029676" y="1766411"/>
            <a:ext cx="4571048" cy="4571048"/>
          </a:xfrm>
          <a:prstGeom prst="rect">
            <a:avLst/>
          </a:prstGeom>
        </p:spPr>
      </p:pic>
      <p:pic>
        <p:nvPicPr>
          <p:cNvPr id="10" name="Image 3" descr="preencoded.png"/>
          <p:cNvPicPr>
            <a:picLocks noChangeAspect="1"/>
          </p:cNvPicPr>
          <p:nvPr/>
        </p:nvPicPr>
        <p:blipFill>
          <a:blip r:embed="rId6"/>
          <a:stretch>
            <a:fillRect/>
          </a:stretch>
        </p:blipFill>
        <p:spPr>
          <a:xfrm>
            <a:off x="8456176" y="2922151"/>
            <a:ext cx="335637" cy="419576"/>
          </a:xfrm>
          <a:prstGeom prst="rect">
            <a:avLst/>
          </a:prstGeom>
        </p:spPr>
      </p:pic>
      <p:sp>
        <p:nvSpPr>
          <p:cNvPr id="11" name="Text 5"/>
          <p:cNvSpPr/>
          <p:nvPr/>
        </p:nvSpPr>
        <p:spPr>
          <a:xfrm>
            <a:off x="9937194" y="476714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Service</a:t>
            </a:r>
            <a:endParaRPr lang="en-US" sz="2200" dirty="0"/>
          </a:p>
        </p:txBody>
      </p:sp>
      <p:sp>
        <p:nvSpPr>
          <p:cNvPr id="12" name="Text 6"/>
          <p:cNvSpPr/>
          <p:nvPr/>
        </p:nvSpPr>
        <p:spPr>
          <a:xfrm>
            <a:off x="9937194" y="5252085"/>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Installation and maintenance packages for a premium experience.</a:t>
            </a:r>
            <a:endParaRPr lang="en-US" sz="1750" dirty="0"/>
          </a:p>
        </p:txBody>
      </p:sp>
      <p:pic>
        <p:nvPicPr>
          <p:cNvPr id="13" name="Image 4" descr="preencoded.png"/>
          <p:cNvPicPr>
            <a:picLocks noChangeAspect="1"/>
          </p:cNvPicPr>
          <p:nvPr/>
        </p:nvPicPr>
        <p:blipFill>
          <a:blip r:embed="rId7"/>
          <a:stretch>
            <a:fillRect/>
          </a:stretch>
        </p:blipFill>
        <p:spPr>
          <a:xfrm>
            <a:off x="5029676" y="1766411"/>
            <a:ext cx="4571048" cy="4571048"/>
          </a:xfrm>
          <a:prstGeom prst="rect">
            <a:avLst/>
          </a:prstGeom>
        </p:spPr>
      </p:pic>
      <p:pic>
        <p:nvPicPr>
          <p:cNvPr id="14" name="Image 5" descr="preencoded.png"/>
          <p:cNvPicPr>
            <a:picLocks noChangeAspect="1"/>
          </p:cNvPicPr>
          <p:nvPr/>
        </p:nvPicPr>
        <p:blipFill>
          <a:blip r:embed="rId8"/>
          <a:stretch>
            <a:fillRect/>
          </a:stretch>
        </p:blipFill>
        <p:spPr>
          <a:xfrm>
            <a:off x="8067199" y="5151001"/>
            <a:ext cx="335637" cy="419576"/>
          </a:xfrm>
          <a:prstGeom prst="rect">
            <a:avLst/>
          </a:prstGeom>
        </p:spPr>
      </p:pic>
      <p:sp>
        <p:nvSpPr>
          <p:cNvPr id="15" name="Text 7"/>
          <p:cNvSpPr/>
          <p:nvPr/>
        </p:nvSpPr>
        <p:spPr>
          <a:xfrm>
            <a:off x="1889046" y="4767143"/>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2C2821"/>
                </a:solidFill>
                <a:latin typeface="Alice" pitchFamily="34" charset="0"/>
                <a:ea typeface="Alice" pitchFamily="34" charset="-122"/>
                <a:cs typeface="Alice" pitchFamily="34" charset="-120"/>
              </a:rPr>
              <a:t>App</a:t>
            </a:r>
            <a:endParaRPr lang="en-US" sz="2200" dirty="0"/>
          </a:p>
        </p:txBody>
      </p:sp>
      <p:sp>
        <p:nvSpPr>
          <p:cNvPr id="16" name="Text 8"/>
          <p:cNvSpPr/>
          <p:nvPr/>
        </p:nvSpPr>
        <p:spPr>
          <a:xfrm>
            <a:off x="785098" y="5252085"/>
            <a:ext cx="3908107" cy="717709"/>
          </a:xfrm>
          <a:prstGeom prst="rect">
            <a:avLst/>
          </a:prstGeom>
          <a:noFill/>
          <a:ln/>
        </p:spPr>
        <p:txBody>
          <a:bodyPr wrap="square" lIns="0" tIns="0" rIns="0" bIns="0" rtlCol="0" anchor="t"/>
          <a:lstStyle/>
          <a:p>
            <a:pPr marL="0" indent="0" algn="r">
              <a:lnSpc>
                <a:spcPts val="2800"/>
              </a:lnSpc>
              <a:buNone/>
            </a:pPr>
            <a:r>
              <a:rPr lang="en-US" sz="1750" dirty="0">
                <a:solidFill>
                  <a:srgbClr val="2C2821"/>
                </a:solidFill>
                <a:latin typeface="Lora" pitchFamily="34" charset="0"/>
                <a:ea typeface="Lora" pitchFamily="34" charset="-122"/>
                <a:cs typeface="Lora" pitchFamily="34" charset="-120"/>
              </a:rPr>
              <a:t>Premium features via in-app purchases.</a:t>
            </a:r>
            <a:endParaRPr lang="en-US" sz="1750" dirty="0"/>
          </a:p>
        </p:txBody>
      </p:sp>
      <p:pic>
        <p:nvPicPr>
          <p:cNvPr id="17" name="Image 6" descr="preencoded.png"/>
          <p:cNvPicPr>
            <a:picLocks noChangeAspect="1"/>
          </p:cNvPicPr>
          <p:nvPr/>
        </p:nvPicPr>
        <p:blipFill>
          <a:blip r:embed="rId9"/>
          <a:stretch>
            <a:fillRect/>
          </a:stretch>
        </p:blipFill>
        <p:spPr>
          <a:xfrm>
            <a:off x="5029676" y="1766411"/>
            <a:ext cx="4571048" cy="4571048"/>
          </a:xfrm>
          <a:prstGeom prst="rect">
            <a:avLst/>
          </a:prstGeom>
        </p:spPr>
      </p:pic>
      <p:pic>
        <p:nvPicPr>
          <p:cNvPr id="18" name="Image 7" descr="preencoded.png"/>
          <p:cNvPicPr>
            <a:picLocks noChangeAspect="1"/>
          </p:cNvPicPr>
          <p:nvPr/>
        </p:nvPicPr>
        <p:blipFill>
          <a:blip r:embed="rId10"/>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Our revenue model is based on a combination of direct sales, subscription services, and premium support offerings. Our pricing strategy is competitive, with tiered options to cater to a wide range of customers. Our scaling plans include expanding our product line, establishing strategic partnerships with retailers, and entering new geographic markets.</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name="Slide 6">
    <p:spTree>
      <p:nvGrpSpPr>
        <p:cNvPr id="1" name=""/>
        <p:cNvGrpSpPr/>
        <p:nvPr/>
      </p:nvGrpSpPr>
      <p:grpSpPr>
        <a:xfrm>
          <a:off x="0" y="0"/>
          <a:ext cx="0" cy="0"/>
          <a:chOff x="0" y="0"/>
          <a:chExt cx="0" cy="0"/>
        </a:xfrm>
      </p:grpSpPr>
      <p:sp>
        <p:nvSpPr>
          <p:cNvPr id="2" name="Text 0"/>
          <p:cNvSpPr/>
          <p:nvPr/>
        </p:nvSpPr>
        <p:spPr>
          <a:xfrm>
            <a:off x="793790" y="838319"/>
            <a:ext cx="9938028"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Product Demo: See HydroPod in Action</a:t>
            </a:r>
            <a:endParaRPr lang="en-US" sz="4450" dirty="0"/>
          </a:p>
        </p:txBody>
      </p:sp>
      <p:pic>
        <p:nvPicPr>
          <p:cNvPr id="3" name="Image 0" descr="preencoded.png"/>
          <p:cNvPicPr>
            <a:picLocks noChangeAspect="1"/>
          </p:cNvPicPr>
          <p:nvPr/>
        </p:nvPicPr>
        <p:blipFill>
          <a:blip r:embed="rId3"/>
          <a:stretch>
            <a:fillRect/>
          </a:stretch>
        </p:blipFill>
        <p:spPr>
          <a:xfrm>
            <a:off x="793790" y="2000726"/>
            <a:ext cx="4120753" cy="2546747"/>
          </a:xfrm>
          <a:prstGeom prst="rect">
            <a:avLst/>
          </a:prstGeom>
        </p:spPr>
      </p:pic>
      <p:sp>
        <p:nvSpPr>
          <p:cNvPr id="4" name="Text 1"/>
          <p:cNvSpPr/>
          <p:nvPr/>
        </p:nvSpPr>
        <p:spPr>
          <a:xfrm>
            <a:off x="793790" y="4830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Automated Growing</a:t>
            </a:r>
            <a:endParaRPr lang="en-US" sz="2200" dirty="0"/>
          </a:p>
        </p:txBody>
      </p:sp>
      <p:sp>
        <p:nvSpPr>
          <p:cNvPr id="5" name="Text 2"/>
          <p:cNvSpPr/>
          <p:nvPr/>
        </p:nvSpPr>
        <p:spPr>
          <a:xfrm>
            <a:off x="793790" y="532137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Sensors track nutrients, pH, humidity, and water level. The app gives you total control.</a:t>
            </a:r>
            <a:endParaRPr lang="en-US" sz="1750" dirty="0"/>
          </a:p>
        </p:txBody>
      </p:sp>
      <p:pic>
        <p:nvPicPr>
          <p:cNvPr id="6" name="Image 1" descr="preencoded.png"/>
          <p:cNvPicPr>
            <a:picLocks noChangeAspect="1"/>
          </p:cNvPicPr>
          <p:nvPr/>
        </p:nvPicPr>
        <p:blipFill>
          <a:blip r:embed="rId4"/>
          <a:stretch>
            <a:fillRect/>
          </a:stretch>
        </p:blipFill>
        <p:spPr>
          <a:xfrm>
            <a:off x="5254704" y="2000726"/>
            <a:ext cx="4120872" cy="2546866"/>
          </a:xfrm>
          <a:prstGeom prst="rect">
            <a:avLst/>
          </a:prstGeom>
        </p:spPr>
      </p:pic>
      <p:sp>
        <p:nvSpPr>
          <p:cNvPr id="7" name="Text 3"/>
          <p:cNvSpPr/>
          <p:nvPr/>
        </p:nvSpPr>
        <p:spPr>
          <a:xfrm>
            <a:off x="5254704" y="48310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Home Agriculture</a:t>
            </a:r>
            <a:endParaRPr lang="en-US" sz="2200" dirty="0"/>
          </a:p>
        </p:txBody>
      </p:sp>
      <p:sp>
        <p:nvSpPr>
          <p:cNvPr id="8" name="Text 4"/>
          <p:cNvSpPr/>
          <p:nvPr/>
        </p:nvSpPr>
        <p:spPr>
          <a:xfrm>
            <a:off x="5254704" y="5321498"/>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system is easy to set up and maintain, making it perfect for beginners.</a:t>
            </a:r>
            <a:endParaRPr lang="en-US" sz="1750" dirty="0"/>
          </a:p>
        </p:txBody>
      </p:sp>
      <p:pic>
        <p:nvPicPr>
          <p:cNvPr id="9" name="Image 2" descr="preencoded.png"/>
          <p:cNvPicPr>
            <a:picLocks noChangeAspect="1"/>
          </p:cNvPicPr>
          <p:nvPr/>
        </p:nvPicPr>
        <p:blipFill>
          <a:blip r:embed="rId5"/>
          <a:stretch>
            <a:fillRect/>
          </a:stretch>
        </p:blipFill>
        <p:spPr>
          <a:xfrm>
            <a:off x="9715738" y="2000726"/>
            <a:ext cx="4120753" cy="2546747"/>
          </a:xfrm>
          <a:prstGeom prst="rect">
            <a:avLst/>
          </a:prstGeom>
        </p:spPr>
      </p:pic>
      <p:sp>
        <p:nvSpPr>
          <p:cNvPr id="10" name="Text 5"/>
          <p:cNvSpPr/>
          <p:nvPr/>
        </p:nvSpPr>
        <p:spPr>
          <a:xfrm>
            <a:off x="9715738" y="4830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Mobile Control</a:t>
            </a:r>
            <a:endParaRPr lang="en-US" sz="2200" dirty="0"/>
          </a:p>
        </p:txBody>
      </p:sp>
      <p:sp>
        <p:nvSpPr>
          <p:cNvPr id="11" name="Text 6"/>
          <p:cNvSpPr/>
          <p:nvPr/>
        </p:nvSpPr>
        <p:spPr>
          <a:xfrm>
            <a:off x="9715738" y="5321379"/>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Real-time monitoring and adjustments ensure optimal plant health and growth.</a:t>
            </a:r>
            <a:endParaRPr lang="en-US" sz="1750" dirty="0"/>
          </a:p>
        </p:txBody>
      </p:sp>
      <p:sp>
        <p:nvSpPr>
          <p:cNvPr id="12" name="Text 7"/>
          <p:cNvSpPr/>
          <p:nvPr/>
        </p:nvSpPr>
        <p:spPr>
          <a:xfrm>
            <a:off x="793790" y="666535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Don't take our word for it. "HydroPod has transformed my kitchen into a thriving garden. I'm amazed at how easy it is to grow my own organic vegetables," says Sarah J, HydroPod user.</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name="Slide 7">
    <p:spTree>
      <p:nvGrpSpPr>
        <p:cNvPr id="1" name=""/>
        <p:cNvGrpSpPr/>
        <p:nvPr/>
      </p:nvGrpSpPr>
      <p:grpSpPr>
        <a:xfrm>
          <a:off x="0" y="0"/>
          <a:ext cx="0" cy="0"/>
          <a:chOff x="0" y="0"/>
          <a:chExt cx="0" cy="0"/>
        </a:xfrm>
      </p:grpSpPr>
      <p:sp>
        <p:nvSpPr>
          <p:cNvPr id="2" name="Text 0"/>
          <p:cNvSpPr/>
          <p:nvPr/>
        </p:nvSpPr>
        <p:spPr>
          <a:xfrm>
            <a:off x="793790" y="1680924"/>
            <a:ext cx="7682508"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Traction: Growing Momentum</a:t>
            </a:r>
            <a:endParaRPr lang="en-US" sz="4450" dirty="0"/>
          </a:p>
        </p:txBody>
      </p:sp>
      <p:sp>
        <p:nvSpPr>
          <p:cNvPr id="3" name="Text 1"/>
          <p:cNvSpPr/>
          <p:nvPr/>
        </p:nvSpPr>
        <p:spPr>
          <a:xfrm>
            <a:off x="793790" y="2956679"/>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C2821"/>
                </a:solidFill>
                <a:latin typeface="Alice" pitchFamily="34" charset="0"/>
                <a:ea typeface="Alice" pitchFamily="34" charset="-122"/>
                <a:cs typeface="Alice" pitchFamily="34" charset="-120"/>
              </a:rPr>
              <a:t>500+</a:t>
            </a:r>
            <a:endParaRPr lang="en-US" sz="5850" dirty="0"/>
          </a:p>
        </p:txBody>
      </p:sp>
      <p:sp>
        <p:nvSpPr>
          <p:cNvPr id="4" name="Text 2"/>
          <p:cNvSpPr/>
          <p:nvPr/>
        </p:nvSpPr>
        <p:spPr>
          <a:xfrm>
            <a:off x="1436489" y="39884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821"/>
                </a:solidFill>
                <a:latin typeface="Alice" pitchFamily="34" charset="0"/>
                <a:ea typeface="Alice" pitchFamily="34" charset="-122"/>
                <a:cs typeface="Alice" pitchFamily="34" charset="-120"/>
              </a:rPr>
              <a:t>Happy Customers</a:t>
            </a:r>
            <a:endParaRPr lang="en-US" sz="2200" dirty="0"/>
          </a:p>
        </p:txBody>
      </p:sp>
      <p:sp>
        <p:nvSpPr>
          <p:cNvPr id="5" name="Text 3"/>
          <p:cNvSpPr/>
          <p:nvPr/>
        </p:nvSpPr>
        <p:spPr>
          <a:xfrm>
            <a:off x="793790" y="4478893"/>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C2821"/>
                </a:solidFill>
                <a:latin typeface="Lora" pitchFamily="34" charset="0"/>
                <a:ea typeface="Lora" pitchFamily="34" charset="-122"/>
                <a:cs typeface="Lora" pitchFamily="34" charset="-120"/>
              </a:rPr>
              <a:t>Proven product market fit with positive customer feedback.</a:t>
            </a:r>
            <a:endParaRPr lang="en-US" sz="1750" dirty="0"/>
          </a:p>
        </p:txBody>
      </p:sp>
      <p:sp>
        <p:nvSpPr>
          <p:cNvPr id="6" name="Text 4"/>
          <p:cNvSpPr/>
          <p:nvPr/>
        </p:nvSpPr>
        <p:spPr>
          <a:xfrm>
            <a:off x="5254704" y="2956679"/>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2C2821"/>
                </a:solidFill>
                <a:latin typeface="Alice" pitchFamily="34" charset="0"/>
                <a:ea typeface="Alice" pitchFamily="34" charset="-122"/>
                <a:cs typeface="Alice" pitchFamily="34" charset="-120"/>
              </a:rPr>
              <a:t>20%</a:t>
            </a:r>
            <a:endParaRPr lang="en-US" sz="5850" dirty="0"/>
          </a:p>
        </p:txBody>
      </p:sp>
      <p:sp>
        <p:nvSpPr>
          <p:cNvPr id="7" name="Text 5"/>
          <p:cNvSpPr/>
          <p:nvPr/>
        </p:nvSpPr>
        <p:spPr>
          <a:xfrm>
            <a:off x="5897523" y="39884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821"/>
                </a:solidFill>
                <a:latin typeface="Alice" pitchFamily="34" charset="0"/>
                <a:ea typeface="Alice" pitchFamily="34" charset="-122"/>
                <a:cs typeface="Alice" pitchFamily="34" charset="-120"/>
              </a:rPr>
              <a:t>Month Growth</a:t>
            </a:r>
            <a:endParaRPr lang="en-US" sz="2200" dirty="0"/>
          </a:p>
        </p:txBody>
      </p:sp>
      <p:sp>
        <p:nvSpPr>
          <p:cNvPr id="8" name="Text 6"/>
          <p:cNvSpPr/>
          <p:nvPr/>
        </p:nvSpPr>
        <p:spPr>
          <a:xfrm>
            <a:off x="5254704" y="4478893"/>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2C2821"/>
                </a:solidFill>
                <a:latin typeface="Lora" pitchFamily="34" charset="0"/>
                <a:ea typeface="Lora" pitchFamily="34" charset="-122"/>
                <a:cs typeface="Lora" pitchFamily="34" charset="-120"/>
              </a:rPr>
              <a:t>Rapidly growing user base with increasing demand.</a:t>
            </a:r>
            <a:endParaRPr lang="en-US" sz="1750" dirty="0"/>
          </a:p>
        </p:txBody>
      </p:sp>
      <p:sp>
        <p:nvSpPr>
          <p:cNvPr id="9" name="Text 7"/>
          <p:cNvSpPr/>
          <p:nvPr/>
        </p:nvSpPr>
        <p:spPr>
          <a:xfrm>
            <a:off x="9715738" y="2956679"/>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C2821"/>
                </a:solidFill>
                <a:latin typeface="Alice" pitchFamily="34" charset="0"/>
                <a:ea typeface="Alice" pitchFamily="34" charset="-122"/>
                <a:cs typeface="Alice" pitchFamily="34" charset="-120"/>
              </a:rPr>
              <a:t>4.8/5</a:t>
            </a:r>
            <a:endParaRPr lang="en-US" sz="5850" dirty="0"/>
          </a:p>
        </p:txBody>
      </p:sp>
      <p:sp>
        <p:nvSpPr>
          <p:cNvPr id="10" name="Text 8"/>
          <p:cNvSpPr/>
          <p:nvPr/>
        </p:nvSpPr>
        <p:spPr>
          <a:xfrm>
            <a:off x="10358438" y="39884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2821"/>
                </a:solidFill>
                <a:latin typeface="Alice" pitchFamily="34" charset="0"/>
                <a:ea typeface="Alice" pitchFamily="34" charset="-122"/>
                <a:cs typeface="Alice" pitchFamily="34" charset="-120"/>
              </a:rPr>
              <a:t>User Ratings</a:t>
            </a:r>
            <a:endParaRPr lang="en-US" sz="2200" dirty="0"/>
          </a:p>
        </p:txBody>
      </p:sp>
      <p:sp>
        <p:nvSpPr>
          <p:cNvPr id="11" name="Text 9"/>
          <p:cNvSpPr/>
          <p:nvPr/>
        </p:nvSpPr>
        <p:spPr>
          <a:xfrm>
            <a:off x="9715738" y="4478893"/>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C2821"/>
                </a:solidFill>
                <a:latin typeface="Lora" pitchFamily="34" charset="0"/>
                <a:ea typeface="Lora" pitchFamily="34" charset="-122"/>
                <a:cs typeface="Lora" pitchFamily="34" charset="-120"/>
              </a:rPr>
              <a:t>High satisfaction rate on major review platforms.</a:t>
            </a:r>
            <a:endParaRPr lang="en-US" sz="1750" dirty="0"/>
          </a:p>
        </p:txBody>
      </p:sp>
      <p:sp>
        <p:nvSpPr>
          <p:cNvPr id="12" name="Text 10"/>
          <p:cNvSpPr/>
          <p:nvPr/>
        </p:nvSpPr>
        <p:spPr>
          <a:xfrm>
            <a:off x="793790" y="545984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Our early achievements demonstrate the strong potential of HydroPod. User feedback highlights the ease of use, convenience, and satisfaction in growing their own fresh produce. These positive reviews, combined with our impressive growth metrics, solidify our confidence in HydroPod's long-term success.</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sp>
        <p:nvSpPr>
          <p:cNvPr id="2" name="Text 0"/>
          <p:cNvSpPr/>
          <p:nvPr/>
        </p:nvSpPr>
        <p:spPr>
          <a:xfrm>
            <a:off x="793790" y="736163"/>
            <a:ext cx="7180421" cy="602456"/>
          </a:xfrm>
          <a:prstGeom prst="rect">
            <a:avLst/>
          </a:prstGeom>
          <a:noFill/>
          <a:ln/>
        </p:spPr>
        <p:txBody>
          <a:bodyPr wrap="none" lIns="0" tIns="0" rIns="0" bIns="0" rtlCol="0" anchor="t"/>
          <a:lstStyle/>
          <a:p>
            <a:pPr marL="0" indent="0" algn="l">
              <a:lnSpc>
                <a:spcPts val="4700"/>
              </a:lnSpc>
              <a:buNone/>
            </a:pPr>
            <a:r>
              <a:rPr lang="en-US" sz="3750" dirty="0">
                <a:solidFill>
                  <a:srgbClr val="233E32"/>
                </a:solidFill>
                <a:latin typeface="Alice" pitchFamily="34" charset="0"/>
                <a:ea typeface="Alice" pitchFamily="34" charset="-122"/>
                <a:cs typeface="Alice" pitchFamily="34" charset="-120"/>
              </a:rPr>
              <a:t>Market Strategy: Seeding Success</a:t>
            </a:r>
            <a:endParaRPr lang="en-US" sz="3750" dirty="0"/>
          </a:p>
        </p:txBody>
      </p:sp>
      <p:pic>
        <p:nvPicPr>
          <p:cNvPr id="3" name="Image 0" descr="preencoded.png"/>
          <p:cNvPicPr>
            <a:picLocks noChangeAspect="1"/>
          </p:cNvPicPr>
          <p:nvPr/>
        </p:nvPicPr>
        <p:blipFill>
          <a:blip r:embed="rId3"/>
          <a:stretch>
            <a:fillRect/>
          </a:stretch>
        </p:blipFill>
        <p:spPr>
          <a:xfrm>
            <a:off x="793790" y="1724144"/>
            <a:ext cx="963930" cy="1156811"/>
          </a:xfrm>
          <a:prstGeom prst="rect">
            <a:avLst/>
          </a:prstGeom>
        </p:spPr>
      </p:pic>
      <p:sp>
        <p:nvSpPr>
          <p:cNvPr id="4" name="Text 1"/>
          <p:cNvSpPr/>
          <p:nvPr/>
        </p:nvSpPr>
        <p:spPr>
          <a:xfrm>
            <a:off x="2046922" y="191690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Digital Marketing</a:t>
            </a:r>
            <a:endParaRPr lang="en-US" sz="1850" dirty="0"/>
          </a:p>
        </p:txBody>
      </p:sp>
      <p:sp>
        <p:nvSpPr>
          <p:cNvPr id="5" name="Text 2"/>
          <p:cNvSpPr/>
          <p:nvPr/>
        </p:nvSpPr>
        <p:spPr>
          <a:xfrm>
            <a:off x="2046922" y="2333744"/>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Targeted online campaigns to reach health-conscious consumers.</a:t>
            </a:r>
            <a:endParaRPr lang="en-US" sz="1500" dirty="0"/>
          </a:p>
        </p:txBody>
      </p:sp>
      <p:pic>
        <p:nvPicPr>
          <p:cNvPr id="6" name="Image 1" descr="preencoded.png"/>
          <p:cNvPicPr>
            <a:picLocks noChangeAspect="1"/>
          </p:cNvPicPr>
          <p:nvPr/>
        </p:nvPicPr>
        <p:blipFill>
          <a:blip r:embed="rId4"/>
          <a:stretch>
            <a:fillRect/>
          </a:stretch>
        </p:blipFill>
        <p:spPr>
          <a:xfrm>
            <a:off x="793790" y="2880955"/>
            <a:ext cx="963930" cy="1156811"/>
          </a:xfrm>
          <a:prstGeom prst="rect">
            <a:avLst/>
          </a:prstGeom>
        </p:spPr>
      </p:pic>
      <p:sp>
        <p:nvSpPr>
          <p:cNvPr id="7" name="Text 3"/>
          <p:cNvSpPr/>
          <p:nvPr/>
        </p:nvSpPr>
        <p:spPr>
          <a:xfrm>
            <a:off x="2046922" y="307371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Retail Partnerships</a:t>
            </a:r>
            <a:endParaRPr lang="en-US" sz="1850" dirty="0"/>
          </a:p>
        </p:txBody>
      </p:sp>
      <p:sp>
        <p:nvSpPr>
          <p:cNvPr id="8" name="Text 4"/>
          <p:cNvSpPr/>
          <p:nvPr/>
        </p:nvSpPr>
        <p:spPr>
          <a:xfrm>
            <a:off x="2046922" y="3490555"/>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Collaborations with home improvement stores and garden centers.</a:t>
            </a:r>
            <a:endParaRPr lang="en-US" sz="1500" dirty="0"/>
          </a:p>
        </p:txBody>
      </p:sp>
      <p:pic>
        <p:nvPicPr>
          <p:cNvPr id="9" name="Image 2" descr="preencoded.png"/>
          <p:cNvPicPr>
            <a:picLocks noChangeAspect="1"/>
          </p:cNvPicPr>
          <p:nvPr/>
        </p:nvPicPr>
        <p:blipFill>
          <a:blip r:embed="rId5"/>
          <a:stretch>
            <a:fillRect/>
          </a:stretch>
        </p:blipFill>
        <p:spPr>
          <a:xfrm>
            <a:off x="793790" y="4037767"/>
            <a:ext cx="963930" cy="1156811"/>
          </a:xfrm>
          <a:prstGeom prst="rect">
            <a:avLst/>
          </a:prstGeom>
        </p:spPr>
      </p:pic>
      <p:sp>
        <p:nvSpPr>
          <p:cNvPr id="10" name="Text 5"/>
          <p:cNvSpPr/>
          <p:nvPr/>
        </p:nvSpPr>
        <p:spPr>
          <a:xfrm>
            <a:off x="2046922" y="423052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Influencer Marketing</a:t>
            </a:r>
            <a:endParaRPr lang="en-US" sz="1850" dirty="0"/>
          </a:p>
        </p:txBody>
      </p:sp>
      <p:sp>
        <p:nvSpPr>
          <p:cNvPr id="11" name="Text 6"/>
          <p:cNvSpPr/>
          <p:nvPr/>
        </p:nvSpPr>
        <p:spPr>
          <a:xfrm>
            <a:off x="2046922" y="4647367"/>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Engaging with relevant influencers to promote HydroPod.</a:t>
            </a:r>
            <a:endParaRPr lang="en-US" sz="1500" dirty="0"/>
          </a:p>
        </p:txBody>
      </p:sp>
      <p:pic>
        <p:nvPicPr>
          <p:cNvPr id="12" name="Image 3" descr="preencoded.png"/>
          <p:cNvPicPr>
            <a:picLocks noChangeAspect="1"/>
          </p:cNvPicPr>
          <p:nvPr/>
        </p:nvPicPr>
        <p:blipFill>
          <a:blip r:embed="rId6"/>
          <a:stretch>
            <a:fillRect/>
          </a:stretch>
        </p:blipFill>
        <p:spPr>
          <a:xfrm>
            <a:off x="793790" y="5194578"/>
            <a:ext cx="963930" cy="1156811"/>
          </a:xfrm>
          <a:prstGeom prst="rect">
            <a:avLst/>
          </a:prstGeom>
        </p:spPr>
      </p:pic>
      <p:sp>
        <p:nvSpPr>
          <p:cNvPr id="13" name="Text 7"/>
          <p:cNvSpPr/>
          <p:nvPr/>
        </p:nvSpPr>
        <p:spPr>
          <a:xfrm>
            <a:off x="2046922" y="5387340"/>
            <a:ext cx="2697242" cy="301228"/>
          </a:xfrm>
          <a:prstGeom prst="rect">
            <a:avLst/>
          </a:prstGeom>
          <a:noFill/>
          <a:ln/>
        </p:spPr>
        <p:txBody>
          <a:bodyPr wrap="none" lIns="0" tIns="0" rIns="0" bIns="0" rtlCol="0" anchor="t"/>
          <a:lstStyle/>
          <a:p>
            <a:pPr marL="0" indent="0" algn="l">
              <a:lnSpc>
                <a:spcPts val="2350"/>
              </a:lnSpc>
              <a:buNone/>
            </a:pPr>
            <a:r>
              <a:rPr lang="en-US" sz="1850" dirty="0">
                <a:solidFill>
                  <a:srgbClr val="2C2821"/>
                </a:solidFill>
                <a:latin typeface="Alice" pitchFamily="34" charset="0"/>
                <a:ea typeface="Alice" pitchFamily="34" charset="-122"/>
                <a:cs typeface="Alice" pitchFamily="34" charset="-120"/>
              </a:rPr>
              <a:t>Community Engagement</a:t>
            </a:r>
            <a:endParaRPr lang="en-US" sz="1850" dirty="0"/>
          </a:p>
        </p:txBody>
      </p:sp>
      <p:sp>
        <p:nvSpPr>
          <p:cNvPr id="14" name="Text 8"/>
          <p:cNvSpPr/>
          <p:nvPr/>
        </p:nvSpPr>
        <p:spPr>
          <a:xfrm>
            <a:off x="2046922" y="5804178"/>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Building a loyal community through workshops and online forums.</a:t>
            </a:r>
            <a:endParaRPr lang="en-US" sz="1500" dirty="0"/>
          </a:p>
        </p:txBody>
      </p:sp>
      <p:sp>
        <p:nvSpPr>
          <p:cNvPr id="15" name="Text 9"/>
          <p:cNvSpPr/>
          <p:nvPr/>
        </p:nvSpPr>
        <p:spPr>
          <a:xfrm>
            <a:off x="793790" y="6568202"/>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Our go-to-market strategy combines digital marketing, retail partnerships, and community engagement to maximize brand awareness and drive sales. We have established key partnerships with local nurseries and sustainable living organizations, enhancing our reach and credibility. These collaborations will enable us to tap into established networks and accelerate market penetration.</a:t>
            </a:r>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name="Slide 9">
    <p:spTree>
      <p:nvGrpSpPr>
        <p:cNvPr id="1" name=""/>
        <p:cNvGrpSpPr/>
        <p:nvPr/>
      </p:nvGrpSpPr>
      <p:grpSpPr>
        <a:xfrm>
          <a:off x="0" y="0"/>
          <a:ext cx="0" cy="0"/>
          <a:chOff x="0" y="0"/>
          <a:chExt cx="0" cy="0"/>
        </a:xfrm>
      </p:grpSpPr>
      <p:sp>
        <p:nvSpPr>
          <p:cNvPr id="2" name="Text 0"/>
          <p:cNvSpPr/>
          <p:nvPr/>
        </p:nvSpPr>
        <p:spPr>
          <a:xfrm>
            <a:off x="793790" y="1586627"/>
            <a:ext cx="10615493"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Financial Projections: A Bountiful Harvest</a:t>
            </a:r>
            <a:endParaRPr lang="en-US" sz="4450" dirty="0"/>
          </a:p>
        </p:txBody>
      </p:sp>
      <p:pic>
        <p:nvPicPr>
          <p:cNvPr id="3" name="Image 0" descr="preencoded.png"/>
          <p:cNvPicPr>
            <a:picLocks noChangeAspect="1"/>
          </p:cNvPicPr>
          <p:nvPr/>
        </p:nvPicPr>
        <p:blipFill>
          <a:blip r:embed="rId3"/>
          <a:stretch>
            <a:fillRect/>
          </a:stretch>
        </p:blipFill>
        <p:spPr>
          <a:xfrm>
            <a:off x="793790" y="2890718"/>
            <a:ext cx="6244709" cy="3496985"/>
          </a:xfrm>
          <a:prstGeom prst="rect">
            <a:avLst/>
          </a:prstGeom>
        </p:spPr>
      </p:pic>
      <p:sp>
        <p:nvSpPr>
          <p:cNvPr id="4" name="Text 1"/>
          <p:cNvSpPr/>
          <p:nvPr/>
        </p:nvSpPr>
        <p:spPr>
          <a:xfrm>
            <a:off x="7599521" y="2839641"/>
            <a:ext cx="6244709" cy="3266123"/>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Our financial projections demonstrate a strong growth trajectory, with significant revenue increases expected over the next three years. Our break-even analysis indicates that we will achieve profitability within the second year of operation. These projections are based on conservative estimates and take into account market trends, competitive pressures, and our strategic growth initiatives. We are confident in our ability to deliver attractive returns to our investors.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7E5200-35FE-07BC-0647-ECB3E98DE792}"/>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1BACE3-1C56-DAE0-C5DB-39173E02EE03}"/>
              </a:ext>
            </a:extLst>
          </p:cNvPr>
          <p:cNvSpPr txBox="1"/>
          <p:nvPr/>
        </p:nvSpPr>
        <p:spPr>
          <a:xfrm>
            <a:off x="3200400" y="341360"/>
            <a:ext cx="7324530" cy="810478"/>
          </a:xfrm>
          <a:prstGeom prst="rect">
            <a:avLst/>
          </a:prstGeom>
          <a:noFill/>
        </p:spPr>
        <p:txBody>
          <a:bodyPr wrap="square">
            <a:spAutoFit/>
          </a:bodyPr>
          <a:lstStyle/>
          <a:p>
            <a:pPr marL="0" indent="0" algn="ctr">
              <a:lnSpc>
                <a:spcPts val="5550"/>
              </a:lnSpc>
              <a:buNone/>
            </a:pPr>
            <a:r>
              <a:rPr lang="en-US" sz="5000" dirty="0"/>
              <a:t>Pain Points &amp; </a:t>
            </a:r>
            <a:r>
              <a:rPr lang="en-US" sz="5000" dirty="0">
                <a:solidFill>
                  <a:schemeClr val="accent6">
                    <a:lumMod val="75000"/>
                  </a:schemeClr>
                </a:solidFill>
              </a:rPr>
              <a:t>Solutions</a:t>
            </a:r>
          </a:p>
        </p:txBody>
      </p:sp>
      <p:pic>
        <p:nvPicPr>
          <p:cNvPr id="5123" name="Picture 3" descr="Potted Plants PNG, Vector, PSD, and Clipart With Transparent Background for  Free Download | Pngtree">
            <a:extLst>
              <a:ext uri="{FF2B5EF4-FFF2-40B4-BE49-F238E27FC236}">
                <a16:creationId xmlns:a16="http://schemas.microsoft.com/office/drawing/2014/main" id="{FD2F17B1-CFFC-8410-6511-2891102D0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92" y="4114800"/>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1802416-4582-F494-F4C4-2C11674936AD}"/>
              </a:ext>
            </a:extLst>
          </p:cNvPr>
          <p:cNvSpPr txBox="1"/>
          <p:nvPr/>
        </p:nvSpPr>
        <p:spPr>
          <a:xfrm>
            <a:off x="12577665" y="3153747"/>
            <a:ext cx="184731" cy="369332"/>
          </a:xfrm>
          <a:prstGeom prst="rect">
            <a:avLst/>
          </a:prstGeom>
          <a:noFill/>
        </p:spPr>
        <p:txBody>
          <a:bodyPr wrap="none" rtlCol="0">
            <a:spAutoFit/>
          </a:bodyPr>
          <a:lstStyle/>
          <a:p>
            <a:endParaRPr lang="en-US" dirty="0"/>
          </a:p>
        </p:txBody>
      </p:sp>
      <p:graphicFrame>
        <p:nvGraphicFramePr>
          <p:cNvPr id="20" name="Table 19">
            <a:extLst>
              <a:ext uri="{FF2B5EF4-FFF2-40B4-BE49-F238E27FC236}">
                <a16:creationId xmlns:a16="http://schemas.microsoft.com/office/drawing/2014/main" id="{C8BBB808-5628-F436-0FAE-FD4D2D03B17F}"/>
              </a:ext>
            </a:extLst>
          </p:cNvPr>
          <p:cNvGraphicFramePr>
            <a:graphicFrameLocks noGrp="1"/>
          </p:cNvGraphicFramePr>
          <p:nvPr>
            <p:extLst>
              <p:ext uri="{D42A27DB-BD31-4B8C-83A1-F6EECF244321}">
                <p14:modId xmlns:p14="http://schemas.microsoft.com/office/powerpoint/2010/main" val="156271968"/>
              </p:ext>
            </p:extLst>
          </p:nvPr>
        </p:nvGraphicFramePr>
        <p:xfrm>
          <a:off x="1280796" y="1485519"/>
          <a:ext cx="11100180" cy="5482208"/>
        </p:xfrm>
        <a:graphic>
          <a:graphicData uri="http://schemas.openxmlformats.org/drawingml/2006/table">
            <a:tbl>
              <a:tblPr firstRow="1" firstCol="1" bandRow="1">
                <a:tableStyleId>{5C22544A-7EE6-4342-B048-85BDC9FD1C3A}</a:tableStyleId>
              </a:tblPr>
              <a:tblGrid>
                <a:gridCol w="2576997">
                  <a:extLst>
                    <a:ext uri="{9D8B030D-6E8A-4147-A177-3AD203B41FA5}">
                      <a16:colId xmlns:a16="http://schemas.microsoft.com/office/drawing/2014/main" val="1667705050"/>
                    </a:ext>
                  </a:extLst>
                </a:gridCol>
                <a:gridCol w="2973093">
                  <a:extLst>
                    <a:ext uri="{9D8B030D-6E8A-4147-A177-3AD203B41FA5}">
                      <a16:colId xmlns:a16="http://schemas.microsoft.com/office/drawing/2014/main" val="1277071942"/>
                    </a:ext>
                  </a:extLst>
                </a:gridCol>
                <a:gridCol w="2775045">
                  <a:extLst>
                    <a:ext uri="{9D8B030D-6E8A-4147-A177-3AD203B41FA5}">
                      <a16:colId xmlns:a16="http://schemas.microsoft.com/office/drawing/2014/main" val="2621541667"/>
                    </a:ext>
                  </a:extLst>
                </a:gridCol>
                <a:gridCol w="2775045">
                  <a:extLst>
                    <a:ext uri="{9D8B030D-6E8A-4147-A177-3AD203B41FA5}">
                      <a16:colId xmlns:a16="http://schemas.microsoft.com/office/drawing/2014/main" val="3562981726"/>
                    </a:ext>
                  </a:extLst>
                </a:gridCol>
              </a:tblGrid>
              <a:tr h="426698">
                <a:tc>
                  <a:txBody>
                    <a:bodyPr/>
                    <a:lstStyle/>
                    <a:p>
                      <a:pPr algn="ctr">
                        <a:lnSpc>
                          <a:spcPct val="115000"/>
                        </a:lnSpc>
                        <a:spcAft>
                          <a:spcPts val="1000"/>
                        </a:spcAft>
                      </a:pPr>
                      <a:r>
                        <a:rPr lang="en-IN" sz="1550" kern="0" dirty="0">
                          <a:effectLst/>
                          <a:latin typeface=""/>
                        </a:rPr>
                        <a:t>Pain Point</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tx1"/>
                    </a:solidFill>
                  </a:tcPr>
                </a:tc>
                <a:tc>
                  <a:txBody>
                    <a:bodyPr/>
                    <a:lstStyle/>
                    <a:p>
                      <a:pPr algn="ctr">
                        <a:lnSpc>
                          <a:spcPct val="115000"/>
                        </a:lnSpc>
                        <a:spcAft>
                          <a:spcPts val="1000"/>
                        </a:spcAft>
                      </a:pPr>
                      <a:r>
                        <a:rPr lang="en-IN" sz="1550" kern="0" dirty="0">
                          <a:effectLst/>
                          <a:latin typeface=""/>
                        </a:rPr>
                        <a:t>Market Reality</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tx1"/>
                    </a:solidFill>
                  </a:tcPr>
                </a:tc>
                <a:tc>
                  <a:txBody>
                    <a:bodyPr/>
                    <a:lstStyle/>
                    <a:p>
                      <a:pPr algn="ctr">
                        <a:lnSpc>
                          <a:spcPct val="115000"/>
                        </a:lnSpc>
                        <a:spcAft>
                          <a:spcPts val="1000"/>
                        </a:spcAft>
                      </a:pPr>
                      <a:r>
                        <a:rPr lang="en-IN" sz="1550" kern="0" dirty="0" err="1">
                          <a:effectLst/>
                          <a:latin typeface=""/>
                        </a:rPr>
                        <a:t>HydroPod</a:t>
                      </a:r>
                      <a:r>
                        <a:rPr lang="en-IN" sz="1550" kern="0" dirty="0">
                          <a:effectLst/>
                          <a:latin typeface=""/>
                        </a:rPr>
                        <a:t> Solution</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tx1"/>
                    </a:solidFill>
                  </a:tcPr>
                </a:tc>
                <a:tc>
                  <a:txBody>
                    <a:bodyPr/>
                    <a:lstStyle/>
                    <a:p>
                      <a:pPr algn="ctr">
                        <a:lnSpc>
                          <a:spcPct val="115000"/>
                        </a:lnSpc>
                        <a:spcAft>
                          <a:spcPts val="1000"/>
                        </a:spcAft>
                      </a:pPr>
                      <a:r>
                        <a:rPr lang="en-IN" sz="1550" kern="0" dirty="0">
                          <a:effectLst/>
                          <a:latin typeface=""/>
                        </a:rPr>
                        <a:t>Customer Benefit</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tx1"/>
                    </a:solidFill>
                  </a:tcPr>
                </a:tc>
                <a:extLst>
                  <a:ext uri="{0D108BD9-81ED-4DB2-BD59-A6C34878D82A}">
                    <a16:rowId xmlns:a16="http://schemas.microsoft.com/office/drawing/2014/main" val="3160493219"/>
                  </a:ext>
                </a:extLst>
              </a:tr>
              <a:tr h="842585">
                <a:tc>
                  <a:txBody>
                    <a:bodyPr/>
                    <a:lstStyle/>
                    <a:p>
                      <a:pPr algn="l">
                        <a:lnSpc>
                          <a:spcPct val="115000"/>
                        </a:lnSpc>
                        <a:spcAft>
                          <a:spcPts val="1000"/>
                        </a:spcAft>
                      </a:pPr>
                      <a:r>
                        <a:rPr lang="en-IN" sz="1550" kern="0" dirty="0">
                          <a:solidFill>
                            <a:schemeClr val="tx1"/>
                          </a:solidFill>
                          <a:effectLst/>
                          <a:latin typeface=""/>
                        </a:rPr>
                        <a:t>Limited Growing Space</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a:effectLst/>
                          <a:latin typeface=""/>
                        </a:rPr>
                        <a:t>68% of global population will live in urban areas by 2050</a:t>
                      </a:r>
                      <a:endParaRPr lang="en-IN" sz="1550" kern="10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a:effectLst/>
                          <a:latin typeface=""/>
                        </a:rPr>
                        <a:t>Vertical, modular design with minimal footprint (12"x12" base)</a:t>
                      </a:r>
                      <a:endParaRPr lang="en-IN" sz="1550" kern="10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Grow up to 36 plants in the space of a small side table</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extLst>
                  <a:ext uri="{0D108BD9-81ED-4DB2-BD59-A6C34878D82A}">
                    <a16:rowId xmlns:a16="http://schemas.microsoft.com/office/drawing/2014/main" val="1843437172"/>
                  </a:ext>
                </a:extLst>
              </a:tr>
              <a:tr h="842585">
                <a:tc>
                  <a:txBody>
                    <a:bodyPr/>
                    <a:lstStyle/>
                    <a:p>
                      <a:pPr algn="l">
                        <a:lnSpc>
                          <a:spcPct val="115000"/>
                        </a:lnSpc>
                        <a:spcAft>
                          <a:spcPts val="1000"/>
                        </a:spcAft>
                      </a:pPr>
                      <a:r>
                        <a:rPr lang="en-IN" sz="1550" kern="0" dirty="0">
                          <a:solidFill>
                            <a:schemeClr val="tx1"/>
                          </a:solidFill>
                          <a:effectLst/>
                          <a:latin typeface=""/>
                        </a:rPr>
                        <a:t>Time Constraints</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76% of homeowners want to grow food but cite time as the biggest barrier</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AI-controlled lighting, watering, and nutrient delivery system</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95% reduction in time spent on plant maintenance</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extLst>
                  <a:ext uri="{0D108BD9-81ED-4DB2-BD59-A6C34878D82A}">
                    <a16:rowId xmlns:a16="http://schemas.microsoft.com/office/drawing/2014/main" val="916940233"/>
                  </a:ext>
                </a:extLst>
              </a:tr>
              <a:tr h="842585">
                <a:tc>
                  <a:txBody>
                    <a:bodyPr/>
                    <a:lstStyle/>
                    <a:p>
                      <a:pPr algn="l">
                        <a:lnSpc>
                          <a:spcPct val="115000"/>
                        </a:lnSpc>
                        <a:spcAft>
                          <a:spcPts val="1000"/>
                        </a:spcAft>
                      </a:pPr>
                      <a:r>
                        <a:rPr lang="en-IN" sz="1550" kern="0" dirty="0">
                          <a:solidFill>
                            <a:schemeClr val="tx1"/>
                          </a:solidFill>
                          <a:effectLst/>
                          <a:latin typeface=""/>
                        </a:rPr>
                        <a:t>Lack of Expertise</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82% of first-time gardeners fail within the first season</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App-based system with notifications and guidance</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Real-time insights eliminate guesswork for beginners</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extLst>
                  <a:ext uri="{0D108BD9-81ED-4DB2-BD59-A6C34878D82A}">
                    <a16:rowId xmlns:a16="http://schemas.microsoft.com/office/drawing/2014/main" val="3614191777"/>
                  </a:ext>
                </a:extLst>
              </a:tr>
              <a:tr h="842585">
                <a:tc>
                  <a:txBody>
                    <a:bodyPr/>
                    <a:lstStyle/>
                    <a:p>
                      <a:pPr algn="l">
                        <a:lnSpc>
                          <a:spcPct val="115000"/>
                        </a:lnSpc>
                        <a:spcAft>
                          <a:spcPts val="1000"/>
                        </a:spcAft>
                      </a:pPr>
                      <a:r>
                        <a:rPr lang="en-IN" sz="1550" kern="0" dirty="0">
                          <a:solidFill>
                            <a:schemeClr val="tx1"/>
                          </a:solidFill>
                          <a:effectLst/>
                          <a:latin typeface=""/>
                        </a:rPr>
                        <a:t>Water Conservation</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Traditional gardening uses 2x more water than necessary</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Closed-loop recirculation system</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90% less water than soil gardening</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extLst>
                  <a:ext uri="{0D108BD9-81ED-4DB2-BD59-A6C34878D82A}">
                    <a16:rowId xmlns:a16="http://schemas.microsoft.com/office/drawing/2014/main" val="541710774"/>
                  </a:ext>
                </a:extLst>
              </a:tr>
              <a:tr h="842585">
                <a:tc>
                  <a:txBody>
                    <a:bodyPr/>
                    <a:lstStyle/>
                    <a:p>
                      <a:pPr algn="l">
                        <a:lnSpc>
                          <a:spcPct val="115000"/>
                        </a:lnSpc>
                        <a:spcAft>
                          <a:spcPts val="1000"/>
                        </a:spcAft>
                      </a:pPr>
                      <a:r>
                        <a:rPr lang="en-IN" sz="1550" kern="0" dirty="0">
                          <a:solidFill>
                            <a:schemeClr val="tx1"/>
                          </a:solidFill>
                          <a:effectLst/>
                          <a:latin typeface=""/>
                        </a:rPr>
                        <a:t>Year-Round Production</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Seasonal limitations prevent consistent harvests</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Controlled environment independent of weather</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tc>
                  <a:txBody>
                    <a:bodyPr/>
                    <a:lstStyle/>
                    <a:p>
                      <a:pPr algn="l">
                        <a:lnSpc>
                          <a:spcPct val="115000"/>
                        </a:lnSpc>
                        <a:spcAft>
                          <a:spcPts val="1000"/>
                        </a:spcAft>
                      </a:pPr>
                      <a:r>
                        <a:rPr lang="en-IN" sz="1550" kern="0" dirty="0">
                          <a:effectLst/>
                          <a:latin typeface=""/>
                        </a:rPr>
                        <a:t>Continuous harvest cycles regardless of season</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lumMod val="95000"/>
                      </a:schemeClr>
                    </a:solidFill>
                  </a:tcPr>
                </a:tc>
                <a:extLst>
                  <a:ext uri="{0D108BD9-81ED-4DB2-BD59-A6C34878D82A}">
                    <a16:rowId xmlns:a16="http://schemas.microsoft.com/office/drawing/2014/main" val="1148115860"/>
                  </a:ext>
                </a:extLst>
              </a:tr>
              <a:tr h="842585">
                <a:tc>
                  <a:txBody>
                    <a:bodyPr/>
                    <a:lstStyle/>
                    <a:p>
                      <a:pPr algn="l">
                        <a:lnSpc>
                          <a:spcPct val="115000"/>
                        </a:lnSpc>
                        <a:spcAft>
                          <a:spcPts val="1000"/>
                        </a:spcAft>
                      </a:pPr>
                      <a:r>
                        <a:rPr lang="en-IN" sz="1550" kern="0" dirty="0">
                          <a:solidFill>
                            <a:schemeClr val="tx1"/>
                          </a:solidFill>
                          <a:effectLst/>
                          <a:latin typeface=""/>
                        </a:rPr>
                        <a:t>Rising Food Costs</a:t>
                      </a:r>
                      <a:endParaRPr lang="en-IN" sz="1550" kern="100" dirty="0">
                        <a:solidFill>
                          <a:schemeClr val="tx1"/>
                        </a:solidFill>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Fresh produce prices increased 13.2% in 2023</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Efficient growing system with subscription model</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tc>
                  <a:txBody>
                    <a:bodyPr/>
                    <a:lstStyle/>
                    <a:p>
                      <a:pPr algn="l">
                        <a:lnSpc>
                          <a:spcPct val="115000"/>
                        </a:lnSpc>
                        <a:spcAft>
                          <a:spcPts val="1000"/>
                        </a:spcAft>
                      </a:pPr>
                      <a:r>
                        <a:rPr lang="en-IN" sz="1550" kern="0" dirty="0">
                          <a:effectLst/>
                          <a:latin typeface=""/>
                        </a:rPr>
                        <a:t>₹282 average cost per pound (60% savings vs. store-bought organic)</a:t>
                      </a:r>
                      <a:endParaRPr lang="en-IN" sz="1550" kern="100" dirty="0">
                        <a:effectLst/>
                        <a:latin typeface=""/>
                        <a:ea typeface="Century Schoolbook" panose="02040604050505020304" pitchFamily="18" charset="0"/>
                        <a:cs typeface="Times New Roman" panose="02020603050405020304" pitchFamily="18" charset="0"/>
                      </a:endParaRPr>
                    </a:p>
                  </a:txBody>
                  <a:tcPr marL="9525" marR="9525" marT="9525" marB="9525" anchor="ctr">
                    <a:solidFill>
                      <a:schemeClr val="bg1"/>
                    </a:solidFill>
                  </a:tcPr>
                </a:tc>
                <a:extLst>
                  <a:ext uri="{0D108BD9-81ED-4DB2-BD59-A6C34878D82A}">
                    <a16:rowId xmlns:a16="http://schemas.microsoft.com/office/drawing/2014/main" val="3712952738"/>
                  </a:ext>
                </a:extLst>
              </a:tr>
            </a:tbl>
          </a:graphicData>
        </a:graphic>
      </p:graphicFrame>
    </p:spTree>
    <p:extLst>
      <p:ext uri="{BB962C8B-B14F-4D97-AF65-F5344CB8AC3E}">
        <p14:creationId xmlns:p14="http://schemas.microsoft.com/office/powerpoint/2010/main" val="147294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9C383-EAF0-2841-5B4C-764887276E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472A06-8288-56FD-28F9-4DB28AD8A6D6}"/>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428B7C-679B-E2EC-74CF-C4D5A35E5F21}"/>
              </a:ext>
            </a:extLst>
          </p:cNvPr>
          <p:cNvSpPr txBox="1"/>
          <p:nvPr/>
        </p:nvSpPr>
        <p:spPr>
          <a:xfrm>
            <a:off x="548640" y="341360"/>
            <a:ext cx="13697711" cy="783291"/>
          </a:xfrm>
          <a:prstGeom prst="rect">
            <a:avLst/>
          </a:prstGeom>
          <a:noFill/>
        </p:spPr>
        <p:txBody>
          <a:bodyPr wrap="square">
            <a:spAutoFit/>
          </a:bodyPr>
          <a:lstStyle/>
          <a:p>
            <a:pPr marL="0" indent="0" algn="ctr">
              <a:lnSpc>
                <a:spcPts val="5550"/>
              </a:lnSpc>
              <a:buNone/>
            </a:pPr>
            <a:r>
              <a:rPr lang="en-US" sz="4500" dirty="0"/>
              <a:t>Unique Selling Proposition </a:t>
            </a:r>
            <a:r>
              <a:rPr lang="en-US" sz="4500" dirty="0">
                <a:solidFill>
                  <a:schemeClr val="accent6">
                    <a:lumMod val="75000"/>
                  </a:schemeClr>
                </a:solidFill>
              </a:rPr>
              <a:t>– </a:t>
            </a:r>
            <a:r>
              <a:rPr lang="en-US" sz="4500" dirty="0" err="1">
                <a:solidFill>
                  <a:schemeClr val="accent6">
                    <a:lumMod val="75000"/>
                  </a:schemeClr>
                </a:solidFill>
              </a:rPr>
              <a:t>HydroPod</a:t>
            </a:r>
            <a:r>
              <a:rPr lang="en-US" sz="4500" dirty="0">
                <a:solidFill>
                  <a:schemeClr val="accent6">
                    <a:lumMod val="75000"/>
                  </a:schemeClr>
                </a:solidFill>
              </a:rPr>
              <a:t> Unique Features</a:t>
            </a:r>
          </a:p>
        </p:txBody>
      </p:sp>
      <p:pic>
        <p:nvPicPr>
          <p:cNvPr id="5123" name="Picture 3" descr="Potted Plants PNG, Vector, PSD, and Clipart With Transparent Background for  Free Download | Pngtree">
            <a:extLst>
              <a:ext uri="{FF2B5EF4-FFF2-40B4-BE49-F238E27FC236}">
                <a16:creationId xmlns:a16="http://schemas.microsoft.com/office/drawing/2014/main" id="{36490CFD-5BA0-452A-FED7-C5FCA51E6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8228" y="4114800"/>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6A8B5B-C2BE-4DC8-D102-27F0AD30EAB6}"/>
              </a:ext>
            </a:extLst>
          </p:cNvPr>
          <p:cNvSpPr txBox="1"/>
          <p:nvPr/>
        </p:nvSpPr>
        <p:spPr>
          <a:xfrm>
            <a:off x="12577665" y="3153747"/>
            <a:ext cx="184731" cy="369332"/>
          </a:xfrm>
          <a:prstGeom prst="rect">
            <a:avLst/>
          </a:prstGeom>
          <a:noFill/>
        </p:spPr>
        <p:txBody>
          <a:bodyPr wrap="none" rtlCol="0">
            <a:spAutoFit/>
          </a:bodyPr>
          <a:lstStyle/>
          <a:p>
            <a:endParaRPr lang="en-US" dirty="0"/>
          </a:p>
        </p:txBody>
      </p:sp>
      <p:pic>
        <p:nvPicPr>
          <p:cNvPr id="7170" name="Picture 2">
            <a:extLst>
              <a:ext uri="{FF2B5EF4-FFF2-40B4-BE49-F238E27FC236}">
                <a16:creationId xmlns:a16="http://schemas.microsoft.com/office/drawing/2014/main" id="{9FB5FD05-07BE-4C55-E785-EF75482FA7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47"/>
          <a:stretch/>
        </p:blipFill>
        <p:spPr bwMode="auto">
          <a:xfrm>
            <a:off x="2349948" y="1121094"/>
            <a:ext cx="10204881" cy="7318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Potted Plants PNG, Vector, PSD, and Clipart With Transparent Background for  Free Download | Pngtree">
            <a:extLst>
              <a:ext uri="{FF2B5EF4-FFF2-40B4-BE49-F238E27FC236}">
                <a16:creationId xmlns:a16="http://schemas.microsoft.com/office/drawing/2014/main" id="{7B26011F-F6B4-1E6F-76FF-91EDD6552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851" y="41148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17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F67164C-F4CE-9D1B-0257-F6EF5F20C8CA}"/>
              </a:ext>
            </a:extLst>
          </p:cNvPr>
          <p:cNvSpPr/>
          <p:nvPr/>
        </p:nvSpPr>
        <p:spPr>
          <a:xfrm>
            <a:off x="3537705" y="627688"/>
            <a:ext cx="3862387" cy="354330"/>
          </a:xfrm>
          <a:prstGeom prst="rect">
            <a:avLst/>
          </a:prstGeom>
          <a:noFill/>
          <a:ln/>
        </p:spPr>
        <p:txBody>
          <a:bodyPr wrap="none" lIns="0" tIns="0" rIns="0" bIns="0" rtlCol="0" anchor="t"/>
          <a:lstStyle/>
          <a:p>
            <a:pPr marL="0" indent="0" algn="l">
              <a:lnSpc>
                <a:spcPts val="2750"/>
              </a:lnSpc>
              <a:buNone/>
            </a:pPr>
            <a:r>
              <a:rPr lang="en-US" sz="4800" dirty="0">
                <a:solidFill>
                  <a:srgbClr val="030303"/>
                </a:solidFill>
                <a:latin typeface="Calibri" panose="020F0502020204030204" pitchFamily="34" charset="0"/>
                <a:ea typeface="DM Sans Semi Bold" pitchFamily="34" charset="-122"/>
                <a:cs typeface="Calibri" panose="020F0502020204030204" pitchFamily="34" charset="0"/>
              </a:rPr>
              <a:t>Key Competencies </a:t>
            </a:r>
            <a:r>
              <a:rPr lang="en-US" sz="4800" dirty="0">
                <a:solidFill>
                  <a:schemeClr val="accent6"/>
                </a:solidFill>
                <a:latin typeface="Calibri" panose="020F0502020204030204" pitchFamily="34" charset="0"/>
                <a:ea typeface="DM Sans Semi Bold" pitchFamily="34" charset="-122"/>
                <a:cs typeface="Calibri" panose="020F0502020204030204" pitchFamily="34" charset="0"/>
              </a:rPr>
              <a:t>Required</a:t>
            </a:r>
            <a:endParaRPr lang="en-US" sz="4800" dirty="0">
              <a:solidFill>
                <a:schemeClr val="accent6"/>
              </a:solidFill>
              <a:latin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FD20997D-B64A-9594-AE47-904B14651447}"/>
              </a:ext>
            </a:extLst>
          </p:cNvPr>
          <p:cNvSpPr/>
          <p:nvPr/>
        </p:nvSpPr>
        <p:spPr>
          <a:xfrm>
            <a:off x="396835" y="1270623"/>
            <a:ext cx="13836729" cy="181451"/>
          </a:xfrm>
          <a:prstGeom prst="rect">
            <a:avLst/>
          </a:prstGeom>
          <a:noFill/>
          <a:ln/>
        </p:spPr>
        <p:txBody>
          <a:bodyPr wrap="none" lIns="0" tIns="0" rIns="0" bIns="0" rtlCol="0" anchor="t"/>
          <a:lstStyle/>
          <a:p>
            <a:pPr marL="0" indent="0" algn="l">
              <a:lnSpc>
                <a:spcPts val="1400"/>
              </a:lnSpc>
              <a:buNone/>
            </a:pPr>
            <a:r>
              <a:rPr lang="en-US" sz="1700" dirty="0">
                <a:solidFill>
                  <a:srgbClr val="464646"/>
                </a:solidFill>
                <a:latin typeface="Inter Medium" pitchFamily="34" charset="0"/>
                <a:ea typeface="Inter Medium" pitchFamily="34" charset="-122"/>
                <a:cs typeface="Inter Medium" pitchFamily="34" charset="-120"/>
              </a:rPr>
              <a:t>Our team blends entrepreneurial drive with strategic hiring, focusing on expertise in technical and business leadership, enhanced by a strong advisory network.</a:t>
            </a:r>
            <a:endParaRPr lang="en-US" sz="1700" dirty="0"/>
          </a:p>
        </p:txBody>
      </p:sp>
      <p:pic>
        <p:nvPicPr>
          <p:cNvPr id="4" name="Image 0" descr="preencoded.png">
            <a:extLst>
              <a:ext uri="{FF2B5EF4-FFF2-40B4-BE49-F238E27FC236}">
                <a16:creationId xmlns:a16="http://schemas.microsoft.com/office/drawing/2014/main" id="{380C2288-FA99-504C-1B38-8C0B9CA25765}"/>
              </a:ext>
            </a:extLst>
          </p:cNvPr>
          <p:cNvPicPr>
            <a:picLocks noChangeAspect="1"/>
          </p:cNvPicPr>
          <p:nvPr/>
        </p:nvPicPr>
        <p:blipFill>
          <a:blip r:embed="rId2"/>
          <a:stretch>
            <a:fillRect/>
          </a:stretch>
        </p:blipFill>
        <p:spPr>
          <a:xfrm>
            <a:off x="396835" y="1611370"/>
            <a:ext cx="3331607" cy="2059067"/>
          </a:xfrm>
          <a:prstGeom prst="rect">
            <a:avLst/>
          </a:prstGeom>
        </p:spPr>
      </p:pic>
      <p:sp>
        <p:nvSpPr>
          <p:cNvPr id="5" name="Text 2">
            <a:extLst>
              <a:ext uri="{FF2B5EF4-FFF2-40B4-BE49-F238E27FC236}">
                <a16:creationId xmlns:a16="http://schemas.microsoft.com/office/drawing/2014/main" id="{FAFDC6E4-C675-B393-1D4A-BCEF4C766ACE}"/>
              </a:ext>
            </a:extLst>
          </p:cNvPr>
          <p:cNvSpPr/>
          <p:nvPr/>
        </p:nvSpPr>
        <p:spPr>
          <a:xfrm>
            <a:off x="396835" y="3743878"/>
            <a:ext cx="1444109"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ea typeface="DM Sans Semi Bold" pitchFamily="34" charset="-122"/>
                <a:cs typeface="DM Sans Semi Bold" pitchFamily="34" charset="-120"/>
              </a:rPr>
              <a:t>THYDROPONICS SPECIALIST</a:t>
            </a:r>
            <a:endParaRPr lang="en-US" sz="1500" dirty="0">
              <a:solidFill>
                <a:schemeClr val="accent6"/>
              </a:solidFill>
            </a:endParaRPr>
          </a:p>
        </p:txBody>
      </p:sp>
      <p:sp>
        <p:nvSpPr>
          <p:cNvPr id="6" name="Text 3">
            <a:extLst>
              <a:ext uri="{FF2B5EF4-FFF2-40B4-BE49-F238E27FC236}">
                <a16:creationId xmlns:a16="http://schemas.microsoft.com/office/drawing/2014/main" id="{990FE119-E0BA-450B-FE1C-C059E0078E68}"/>
              </a:ext>
            </a:extLst>
          </p:cNvPr>
          <p:cNvSpPr/>
          <p:nvPr/>
        </p:nvSpPr>
        <p:spPr>
          <a:xfrm>
            <a:off x="396835" y="3989028"/>
            <a:ext cx="3331607" cy="362903"/>
          </a:xfrm>
          <a:prstGeom prst="rect">
            <a:avLst/>
          </a:prstGeom>
          <a:noFill/>
          <a:ln/>
        </p:spPr>
        <p:txBody>
          <a:bodyPr wrap="squar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Hydroponics specialist for nutrient formulation and system optimization.</a:t>
            </a:r>
            <a:endParaRPr lang="en-US" sz="1500" dirty="0"/>
          </a:p>
        </p:txBody>
      </p:sp>
      <p:pic>
        <p:nvPicPr>
          <p:cNvPr id="7" name="Image 1" descr="preencoded.png">
            <a:extLst>
              <a:ext uri="{FF2B5EF4-FFF2-40B4-BE49-F238E27FC236}">
                <a16:creationId xmlns:a16="http://schemas.microsoft.com/office/drawing/2014/main" id="{34F38323-9C62-02C4-34AE-A27C8611ACE0}"/>
              </a:ext>
            </a:extLst>
          </p:cNvPr>
          <p:cNvPicPr>
            <a:picLocks noChangeAspect="1"/>
          </p:cNvPicPr>
          <p:nvPr/>
        </p:nvPicPr>
        <p:blipFill>
          <a:blip r:embed="rId3"/>
          <a:stretch>
            <a:fillRect/>
          </a:stretch>
        </p:blipFill>
        <p:spPr>
          <a:xfrm>
            <a:off x="3898463" y="1611370"/>
            <a:ext cx="3331726" cy="2059067"/>
          </a:xfrm>
          <a:prstGeom prst="rect">
            <a:avLst/>
          </a:prstGeom>
        </p:spPr>
      </p:pic>
      <p:sp>
        <p:nvSpPr>
          <p:cNvPr id="8" name="Text 4">
            <a:extLst>
              <a:ext uri="{FF2B5EF4-FFF2-40B4-BE49-F238E27FC236}">
                <a16:creationId xmlns:a16="http://schemas.microsoft.com/office/drawing/2014/main" id="{D0152DA4-1E96-DDD4-B54B-36C0C85894AB}"/>
              </a:ext>
            </a:extLst>
          </p:cNvPr>
          <p:cNvSpPr/>
          <p:nvPr/>
        </p:nvSpPr>
        <p:spPr>
          <a:xfrm>
            <a:off x="3898463" y="3743878"/>
            <a:ext cx="1444109"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SOFTWARE DEVELOPER</a:t>
            </a:r>
            <a:endParaRPr lang="en-US" sz="1500" dirty="0">
              <a:solidFill>
                <a:schemeClr val="accent6"/>
              </a:solidFill>
            </a:endParaRPr>
          </a:p>
        </p:txBody>
      </p:sp>
      <p:sp>
        <p:nvSpPr>
          <p:cNvPr id="9" name="Text 5">
            <a:extLst>
              <a:ext uri="{FF2B5EF4-FFF2-40B4-BE49-F238E27FC236}">
                <a16:creationId xmlns:a16="http://schemas.microsoft.com/office/drawing/2014/main" id="{7AD335DD-26EF-A8D0-02D2-9410AB2AEF97}"/>
              </a:ext>
            </a:extLst>
          </p:cNvPr>
          <p:cNvSpPr/>
          <p:nvPr/>
        </p:nvSpPr>
        <p:spPr>
          <a:xfrm>
            <a:off x="3898463" y="3989028"/>
            <a:ext cx="3331726" cy="362903"/>
          </a:xfrm>
          <a:prstGeom prst="rect">
            <a:avLst/>
          </a:prstGeom>
          <a:noFill/>
          <a:ln/>
        </p:spPr>
        <p:txBody>
          <a:bodyPr wrap="squar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IoT/software developer for sensor integration and mobile app development.</a:t>
            </a:r>
            <a:endParaRPr lang="en-US" sz="1500" dirty="0"/>
          </a:p>
        </p:txBody>
      </p:sp>
      <p:pic>
        <p:nvPicPr>
          <p:cNvPr id="10" name="Image 2" descr="preencoded.png">
            <a:extLst>
              <a:ext uri="{FF2B5EF4-FFF2-40B4-BE49-F238E27FC236}">
                <a16:creationId xmlns:a16="http://schemas.microsoft.com/office/drawing/2014/main" id="{F6D549B0-FF7B-3835-6D10-6B7E0FD03749}"/>
              </a:ext>
            </a:extLst>
          </p:cNvPr>
          <p:cNvPicPr>
            <a:picLocks noChangeAspect="1"/>
          </p:cNvPicPr>
          <p:nvPr/>
        </p:nvPicPr>
        <p:blipFill>
          <a:blip r:embed="rId4"/>
          <a:stretch>
            <a:fillRect/>
          </a:stretch>
        </p:blipFill>
        <p:spPr>
          <a:xfrm>
            <a:off x="7400211" y="1611370"/>
            <a:ext cx="3331607" cy="2059067"/>
          </a:xfrm>
          <a:prstGeom prst="rect">
            <a:avLst/>
          </a:prstGeom>
        </p:spPr>
      </p:pic>
      <p:sp>
        <p:nvSpPr>
          <p:cNvPr id="11" name="Text 6">
            <a:extLst>
              <a:ext uri="{FF2B5EF4-FFF2-40B4-BE49-F238E27FC236}">
                <a16:creationId xmlns:a16="http://schemas.microsoft.com/office/drawing/2014/main" id="{864DCF92-DE47-B8A3-6027-3BE6040D43A2}"/>
              </a:ext>
            </a:extLst>
          </p:cNvPr>
          <p:cNvSpPr/>
          <p:nvPr/>
        </p:nvSpPr>
        <p:spPr>
          <a:xfrm>
            <a:off x="7400211" y="3743878"/>
            <a:ext cx="1444109"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HARDWARE ENGINEER</a:t>
            </a:r>
            <a:endParaRPr lang="en-US" sz="1500" dirty="0">
              <a:solidFill>
                <a:schemeClr val="accent6"/>
              </a:solidFill>
            </a:endParaRPr>
          </a:p>
        </p:txBody>
      </p:sp>
      <p:sp>
        <p:nvSpPr>
          <p:cNvPr id="12" name="Text 7">
            <a:extLst>
              <a:ext uri="{FF2B5EF4-FFF2-40B4-BE49-F238E27FC236}">
                <a16:creationId xmlns:a16="http://schemas.microsoft.com/office/drawing/2014/main" id="{B6632415-0C13-0A62-9033-AF06D3B4B503}"/>
              </a:ext>
            </a:extLst>
          </p:cNvPr>
          <p:cNvSpPr/>
          <p:nvPr/>
        </p:nvSpPr>
        <p:spPr>
          <a:xfrm>
            <a:off x="7400211" y="3989028"/>
            <a:ext cx="3331607" cy="362903"/>
          </a:xfrm>
          <a:prstGeom prst="rect">
            <a:avLst/>
          </a:prstGeom>
          <a:noFill/>
          <a:ln/>
        </p:spPr>
        <p:txBody>
          <a:bodyPr wrap="squar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Hardware engineer for modular systems and water circulation design.</a:t>
            </a:r>
            <a:endParaRPr lang="en-US" sz="1500" dirty="0"/>
          </a:p>
        </p:txBody>
      </p:sp>
      <p:pic>
        <p:nvPicPr>
          <p:cNvPr id="13" name="Image 3" descr="preencoded.png">
            <a:extLst>
              <a:ext uri="{FF2B5EF4-FFF2-40B4-BE49-F238E27FC236}">
                <a16:creationId xmlns:a16="http://schemas.microsoft.com/office/drawing/2014/main" id="{D6482373-02A5-8016-A968-EB27AE633CF3}"/>
              </a:ext>
            </a:extLst>
          </p:cNvPr>
          <p:cNvPicPr>
            <a:picLocks noChangeAspect="1"/>
          </p:cNvPicPr>
          <p:nvPr/>
        </p:nvPicPr>
        <p:blipFill>
          <a:blip r:embed="rId5"/>
          <a:stretch>
            <a:fillRect/>
          </a:stretch>
        </p:blipFill>
        <p:spPr>
          <a:xfrm>
            <a:off x="10901839" y="1611370"/>
            <a:ext cx="3331726" cy="2059067"/>
          </a:xfrm>
          <a:prstGeom prst="rect">
            <a:avLst/>
          </a:prstGeom>
        </p:spPr>
      </p:pic>
      <p:sp>
        <p:nvSpPr>
          <p:cNvPr id="14" name="Text 8">
            <a:extLst>
              <a:ext uri="{FF2B5EF4-FFF2-40B4-BE49-F238E27FC236}">
                <a16:creationId xmlns:a16="http://schemas.microsoft.com/office/drawing/2014/main" id="{23F577FC-E415-D1D9-8C5C-66A870331676}"/>
              </a:ext>
            </a:extLst>
          </p:cNvPr>
          <p:cNvSpPr/>
          <p:nvPr/>
        </p:nvSpPr>
        <p:spPr>
          <a:xfrm>
            <a:off x="10901839" y="3743878"/>
            <a:ext cx="1417558"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OPERATIONS MANAGER</a:t>
            </a:r>
            <a:endParaRPr lang="en-US" sz="1500" dirty="0">
              <a:solidFill>
                <a:schemeClr val="accent6"/>
              </a:solidFill>
            </a:endParaRPr>
          </a:p>
        </p:txBody>
      </p:sp>
      <p:sp>
        <p:nvSpPr>
          <p:cNvPr id="15" name="Text 9">
            <a:extLst>
              <a:ext uri="{FF2B5EF4-FFF2-40B4-BE49-F238E27FC236}">
                <a16:creationId xmlns:a16="http://schemas.microsoft.com/office/drawing/2014/main" id="{C5B36980-2163-A81D-1BA8-90F0D58DBD38}"/>
              </a:ext>
            </a:extLst>
          </p:cNvPr>
          <p:cNvSpPr/>
          <p:nvPr/>
        </p:nvSpPr>
        <p:spPr>
          <a:xfrm>
            <a:off x="10901839" y="3989028"/>
            <a:ext cx="3331726" cy="362903"/>
          </a:xfrm>
          <a:prstGeom prst="rect">
            <a:avLst/>
          </a:prstGeom>
          <a:noFill/>
          <a:ln/>
        </p:spPr>
        <p:txBody>
          <a:bodyPr wrap="squar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Operations manager experienced in consumer hardware manufacturing.</a:t>
            </a:r>
            <a:endParaRPr lang="en-US" sz="1500" dirty="0"/>
          </a:p>
        </p:txBody>
      </p:sp>
      <p:pic>
        <p:nvPicPr>
          <p:cNvPr id="16" name="Image 4" descr="preencoded.png">
            <a:extLst>
              <a:ext uri="{FF2B5EF4-FFF2-40B4-BE49-F238E27FC236}">
                <a16:creationId xmlns:a16="http://schemas.microsoft.com/office/drawing/2014/main" id="{99949987-2DE7-2290-9300-77D4F34110EF}"/>
              </a:ext>
            </a:extLst>
          </p:cNvPr>
          <p:cNvPicPr>
            <a:picLocks noChangeAspect="1"/>
          </p:cNvPicPr>
          <p:nvPr/>
        </p:nvPicPr>
        <p:blipFill>
          <a:blip r:embed="rId6"/>
          <a:stretch>
            <a:fillRect/>
          </a:stretch>
        </p:blipFill>
        <p:spPr>
          <a:xfrm>
            <a:off x="396835" y="4760335"/>
            <a:ext cx="3331607" cy="2059067"/>
          </a:xfrm>
          <a:prstGeom prst="rect">
            <a:avLst/>
          </a:prstGeom>
        </p:spPr>
      </p:pic>
      <p:sp>
        <p:nvSpPr>
          <p:cNvPr id="17" name="Text 10">
            <a:extLst>
              <a:ext uri="{FF2B5EF4-FFF2-40B4-BE49-F238E27FC236}">
                <a16:creationId xmlns:a16="http://schemas.microsoft.com/office/drawing/2014/main" id="{A3200BCD-2BBA-E3FD-E631-AE4C64CFDC89}"/>
              </a:ext>
            </a:extLst>
          </p:cNvPr>
          <p:cNvSpPr/>
          <p:nvPr/>
        </p:nvSpPr>
        <p:spPr>
          <a:xfrm>
            <a:off x="396835" y="6892843"/>
            <a:ext cx="1417558"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MARKETING STRATEGIST</a:t>
            </a:r>
            <a:endParaRPr lang="en-US" sz="1500" dirty="0">
              <a:solidFill>
                <a:schemeClr val="accent6"/>
              </a:solidFill>
            </a:endParaRPr>
          </a:p>
        </p:txBody>
      </p:sp>
      <p:sp>
        <p:nvSpPr>
          <p:cNvPr id="18" name="Text 11">
            <a:extLst>
              <a:ext uri="{FF2B5EF4-FFF2-40B4-BE49-F238E27FC236}">
                <a16:creationId xmlns:a16="http://schemas.microsoft.com/office/drawing/2014/main" id="{E69C7FB8-6ED9-FB85-11C9-3DF42C8F3941}"/>
              </a:ext>
            </a:extLst>
          </p:cNvPr>
          <p:cNvSpPr/>
          <p:nvPr/>
        </p:nvSpPr>
        <p:spPr>
          <a:xfrm>
            <a:off x="396835" y="7137993"/>
            <a:ext cx="3331607" cy="362903"/>
          </a:xfrm>
          <a:prstGeom prst="rect">
            <a:avLst/>
          </a:prstGeom>
          <a:noFill/>
          <a:ln/>
        </p:spPr>
        <p:txBody>
          <a:bodyPr wrap="squar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Marketing strategist for subscription products and D2C strategies.</a:t>
            </a:r>
            <a:endParaRPr lang="en-US" sz="1500" dirty="0"/>
          </a:p>
        </p:txBody>
      </p:sp>
      <p:pic>
        <p:nvPicPr>
          <p:cNvPr id="19" name="Image 5" descr="preencoded.png">
            <a:extLst>
              <a:ext uri="{FF2B5EF4-FFF2-40B4-BE49-F238E27FC236}">
                <a16:creationId xmlns:a16="http://schemas.microsoft.com/office/drawing/2014/main" id="{34AE54F3-FCD9-C89F-8BDF-7E2AB6627CF3}"/>
              </a:ext>
            </a:extLst>
          </p:cNvPr>
          <p:cNvPicPr>
            <a:picLocks noChangeAspect="1"/>
          </p:cNvPicPr>
          <p:nvPr/>
        </p:nvPicPr>
        <p:blipFill>
          <a:blip r:embed="rId7"/>
          <a:stretch>
            <a:fillRect/>
          </a:stretch>
        </p:blipFill>
        <p:spPr>
          <a:xfrm>
            <a:off x="3898463" y="4760335"/>
            <a:ext cx="3331726" cy="2059067"/>
          </a:xfrm>
          <a:prstGeom prst="rect">
            <a:avLst/>
          </a:prstGeom>
        </p:spPr>
      </p:pic>
      <p:sp>
        <p:nvSpPr>
          <p:cNvPr id="20" name="Text 12">
            <a:extLst>
              <a:ext uri="{FF2B5EF4-FFF2-40B4-BE49-F238E27FC236}">
                <a16:creationId xmlns:a16="http://schemas.microsoft.com/office/drawing/2014/main" id="{F5D95335-2D6D-91EC-EB3B-A2315F1E1B28}"/>
              </a:ext>
            </a:extLst>
          </p:cNvPr>
          <p:cNvSpPr/>
          <p:nvPr/>
        </p:nvSpPr>
        <p:spPr>
          <a:xfrm>
            <a:off x="3898463" y="6892843"/>
            <a:ext cx="1417558"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SUPPLY CHAIN EXPERT</a:t>
            </a:r>
            <a:endParaRPr lang="en-US" sz="1500" dirty="0">
              <a:solidFill>
                <a:schemeClr val="accent6"/>
              </a:solidFill>
            </a:endParaRPr>
          </a:p>
        </p:txBody>
      </p:sp>
      <p:sp>
        <p:nvSpPr>
          <p:cNvPr id="21" name="Text 13">
            <a:extLst>
              <a:ext uri="{FF2B5EF4-FFF2-40B4-BE49-F238E27FC236}">
                <a16:creationId xmlns:a16="http://schemas.microsoft.com/office/drawing/2014/main" id="{11B87A22-ABC1-E05C-6471-806C4EE52BEC}"/>
              </a:ext>
            </a:extLst>
          </p:cNvPr>
          <p:cNvSpPr/>
          <p:nvPr/>
        </p:nvSpPr>
        <p:spPr>
          <a:xfrm>
            <a:off x="3898463" y="7137993"/>
            <a:ext cx="3331726" cy="181451"/>
          </a:xfrm>
          <a:prstGeom prst="rect">
            <a:avLst/>
          </a:prstGeom>
          <a:noFill/>
          <a:ln/>
        </p:spPr>
        <p:txBody>
          <a:bodyPr wrap="non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Supply chain expert for component sourcing </a:t>
            </a:r>
          </a:p>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in India.</a:t>
            </a:r>
            <a:endParaRPr lang="en-US" sz="1500" dirty="0"/>
          </a:p>
        </p:txBody>
      </p:sp>
      <p:pic>
        <p:nvPicPr>
          <p:cNvPr id="22" name="Image 6" descr="preencoded.png">
            <a:extLst>
              <a:ext uri="{FF2B5EF4-FFF2-40B4-BE49-F238E27FC236}">
                <a16:creationId xmlns:a16="http://schemas.microsoft.com/office/drawing/2014/main" id="{6B02952F-E253-902C-B6EF-2E512404D044}"/>
              </a:ext>
            </a:extLst>
          </p:cNvPr>
          <p:cNvPicPr>
            <a:picLocks noChangeAspect="1"/>
          </p:cNvPicPr>
          <p:nvPr/>
        </p:nvPicPr>
        <p:blipFill>
          <a:blip r:embed="rId8"/>
          <a:stretch>
            <a:fillRect/>
          </a:stretch>
        </p:blipFill>
        <p:spPr>
          <a:xfrm>
            <a:off x="7400211" y="4760335"/>
            <a:ext cx="3331607" cy="2059067"/>
          </a:xfrm>
          <a:prstGeom prst="rect">
            <a:avLst/>
          </a:prstGeom>
        </p:spPr>
      </p:pic>
      <p:sp>
        <p:nvSpPr>
          <p:cNvPr id="23" name="Text 14">
            <a:extLst>
              <a:ext uri="{FF2B5EF4-FFF2-40B4-BE49-F238E27FC236}">
                <a16:creationId xmlns:a16="http://schemas.microsoft.com/office/drawing/2014/main" id="{F1290129-86D1-DF54-C4A9-C041F2BD85A8}"/>
              </a:ext>
            </a:extLst>
          </p:cNvPr>
          <p:cNvSpPr/>
          <p:nvPr/>
        </p:nvSpPr>
        <p:spPr>
          <a:xfrm>
            <a:off x="7400211" y="6892843"/>
            <a:ext cx="1417558"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ea typeface="DM Sans Semi Bold" pitchFamily="34" charset="-122"/>
                <a:cs typeface="DM Sans Semi Bold" pitchFamily="34" charset="-120"/>
              </a:rPr>
              <a:t>AGRICULTURAL SCIENTIST</a:t>
            </a:r>
            <a:endParaRPr lang="en-US" sz="1500" dirty="0">
              <a:solidFill>
                <a:schemeClr val="accent6"/>
              </a:solidFill>
            </a:endParaRPr>
          </a:p>
        </p:txBody>
      </p:sp>
      <p:sp>
        <p:nvSpPr>
          <p:cNvPr id="24" name="Text 15">
            <a:extLst>
              <a:ext uri="{FF2B5EF4-FFF2-40B4-BE49-F238E27FC236}">
                <a16:creationId xmlns:a16="http://schemas.microsoft.com/office/drawing/2014/main" id="{1176054F-997C-8CF5-7155-DE00B675A959}"/>
              </a:ext>
            </a:extLst>
          </p:cNvPr>
          <p:cNvSpPr/>
          <p:nvPr/>
        </p:nvSpPr>
        <p:spPr>
          <a:xfrm>
            <a:off x="7400092" y="7118272"/>
            <a:ext cx="3331607" cy="181451"/>
          </a:xfrm>
          <a:prstGeom prst="rect">
            <a:avLst/>
          </a:prstGeom>
          <a:noFill/>
          <a:ln/>
        </p:spPr>
        <p:txBody>
          <a:bodyPr wrap="non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Agricultural scientist specializing in</a:t>
            </a:r>
          </a:p>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 hydroponic growing</a:t>
            </a:r>
            <a:r>
              <a:rPr lang="en-US" sz="850" dirty="0">
                <a:solidFill>
                  <a:srgbClr val="464646"/>
                </a:solidFill>
                <a:latin typeface="Inter Medium" pitchFamily="34" charset="0"/>
                <a:ea typeface="Inter Medium" pitchFamily="34" charset="-122"/>
                <a:cs typeface="Inter Medium" pitchFamily="34" charset="-120"/>
              </a:rPr>
              <a:t>.</a:t>
            </a:r>
            <a:endParaRPr lang="en-US" sz="850" dirty="0"/>
          </a:p>
        </p:txBody>
      </p:sp>
      <p:pic>
        <p:nvPicPr>
          <p:cNvPr id="25" name="Image 7" descr="preencoded.png">
            <a:extLst>
              <a:ext uri="{FF2B5EF4-FFF2-40B4-BE49-F238E27FC236}">
                <a16:creationId xmlns:a16="http://schemas.microsoft.com/office/drawing/2014/main" id="{D45A9D69-A859-B0C5-2121-CE2DDA1EB673}"/>
              </a:ext>
            </a:extLst>
          </p:cNvPr>
          <p:cNvPicPr>
            <a:picLocks noChangeAspect="1"/>
          </p:cNvPicPr>
          <p:nvPr/>
        </p:nvPicPr>
        <p:blipFill>
          <a:blip r:embed="rId9"/>
          <a:stretch>
            <a:fillRect/>
          </a:stretch>
        </p:blipFill>
        <p:spPr>
          <a:xfrm>
            <a:off x="10901839" y="4760335"/>
            <a:ext cx="3331726" cy="2059067"/>
          </a:xfrm>
          <a:prstGeom prst="rect">
            <a:avLst/>
          </a:prstGeom>
        </p:spPr>
      </p:pic>
      <p:sp>
        <p:nvSpPr>
          <p:cNvPr id="26" name="Text 16">
            <a:extLst>
              <a:ext uri="{FF2B5EF4-FFF2-40B4-BE49-F238E27FC236}">
                <a16:creationId xmlns:a16="http://schemas.microsoft.com/office/drawing/2014/main" id="{380FFB7D-3F8C-1DFA-1F61-FDC2767D4D2E}"/>
              </a:ext>
            </a:extLst>
          </p:cNvPr>
          <p:cNvSpPr/>
          <p:nvPr/>
        </p:nvSpPr>
        <p:spPr>
          <a:xfrm>
            <a:off x="10901839" y="6892843"/>
            <a:ext cx="1417558" cy="177165"/>
          </a:xfrm>
          <a:prstGeom prst="rect">
            <a:avLst/>
          </a:prstGeom>
          <a:noFill/>
          <a:ln/>
        </p:spPr>
        <p:txBody>
          <a:bodyPr wrap="none" lIns="0" tIns="0" rIns="0" bIns="0" rtlCol="0" anchor="t"/>
          <a:lstStyle/>
          <a:p>
            <a:pPr marL="0" indent="0" algn="l">
              <a:lnSpc>
                <a:spcPts val="1350"/>
              </a:lnSpc>
              <a:buNone/>
            </a:pPr>
            <a:r>
              <a:rPr lang="en-US" sz="1500" dirty="0">
                <a:solidFill>
                  <a:schemeClr val="accent6"/>
                </a:solidFill>
                <a:latin typeface="DM Sans Semi Bold" pitchFamily="34" charset="0"/>
              </a:rPr>
              <a:t>RETAI;/DISTRIBUTION SPECIALIST</a:t>
            </a:r>
            <a:endParaRPr lang="en-US" sz="1500" dirty="0">
              <a:solidFill>
                <a:schemeClr val="accent6"/>
              </a:solidFill>
            </a:endParaRPr>
          </a:p>
        </p:txBody>
      </p:sp>
      <p:sp>
        <p:nvSpPr>
          <p:cNvPr id="27" name="Text 17">
            <a:extLst>
              <a:ext uri="{FF2B5EF4-FFF2-40B4-BE49-F238E27FC236}">
                <a16:creationId xmlns:a16="http://schemas.microsoft.com/office/drawing/2014/main" id="{5643B75E-09CC-5AA8-35BD-76CE5BBC42BF}"/>
              </a:ext>
            </a:extLst>
          </p:cNvPr>
          <p:cNvSpPr/>
          <p:nvPr/>
        </p:nvSpPr>
        <p:spPr>
          <a:xfrm>
            <a:off x="10901839" y="7137993"/>
            <a:ext cx="3331726" cy="181451"/>
          </a:xfrm>
          <a:prstGeom prst="rect">
            <a:avLst/>
          </a:prstGeom>
          <a:noFill/>
          <a:ln/>
        </p:spPr>
        <p:txBody>
          <a:bodyPr wrap="none" lIns="0" tIns="0" rIns="0" bIns="0" rtlCol="0" anchor="t"/>
          <a:lstStyle/>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Retail/distribution specialist for premium </a:t>
            </a:r>
          </a:p>
          <a:p>
            <a:pPr marL="0" indent="0" algn="l">
              <a:lnSpc>
                <a:spcPts val="1400"/>
              </a:lnSpc>
              <a:buNone/>
            </a:pPr>
            <a:r>
              <a:rPr lang="en-US" sz="1500" dirty="0">
                <a:solidFill>
                  <a:srgbClr val="464646"/>
                </a:solidFill>
                <a:latin typeface="Inter Medium" pitchFamily="34" charset="0"/>
                <a:ea typeface="Inter Medium" pitchFamily="34" charset="-122"/>
                <a:cs typeface="Inter Medium" pitchFamily="34" charset="-120"/>
              </a:rPr>
              <a:t>brand positioning.</a:t>
            </a:r>
            <a:endParaRPr lang="en-US" sz="1500" dirty="0"/>
          </a:p>
        </p:txBody>
      </p:sp>
      <p:sp>
        <p:nvSpPr>
          <p:cNvPr id="28" name="Text 18">
            <a:extLst>
              <a:ext uri="{FF2B5EF4-FFF2-40B4-BE49-F238E27FC236}">
                <a16:creationId xmlns:a16="http://schemas.microsoft.com/office/drawing/2014/main" id="{01D26C3D-A8A7-6E2E-23B5-112FC18DD8BF}"/>
              </a:ext>
            </a:extLst>
          </p:cNvPr>
          <p:cNvSpPr/>
          <p:nvPr/>
        </p:nvSpPr>
        <p:spPr>
          <a:xfrm>
            <a:off x="396835" y="9700617"/>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Advisory Network</a:t>
            </a:r>
            <a:endParaRPr lang="en-US" sz="1100" dirty="0"/>
          </a:p>
        </p:txBody>
      </p:sp>
      <p:sp>
        <p:nvSpPr>
          <p:cNvPr id="29" name="Rectangle 28">
            <a:extLst>
              <a:ext uri="{FF2B5EF4-FFF2-40B4-BE49-F238E27FC236}">
                <a16:creationId xmlns:a16="http://schemas.microsoft.com/office/drawing/2014/main" id="{D66EBBAD-61B7-AB09-EBF5-25B233CDE60F}"/>
              </a:ext>
            </a:extLst>
          </p:cNvPr>
          <p:cNvSpPr/>
          <p:nvPr/>
        </p:nvSpPr>
        <p:spPr>
          <a:xfrm>
            <a:off x="0" y="7936155"/>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1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1BE0F-6910-E56A-6679-DD8AD2FD85CE}"/>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3C494DBA-A903-6CD9-D8F0-B1C3848E521B}"/>
              </a:ext>
            </a:extLst>
          </p:cNvPr>
          <p:cNvSpPr/>
          <p:nvPr/>
        </p:nvSpPr>
        <p:spPr>
          <a:xfrm>
            <a:off x="793790" y="640318"/>
            <a:ext cx="743819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
                <a:ea typeface="DM Sans Semi Bold" pitchFamily="34" charset="-122"/>
                <a:cs typeface="DM Sans Semi Bold" pitchFamily="34" charset="-120"/>
              </a:rPr>
              <a:t>Target Customer Segments</a:t>
            </a:r>
            <a:endParaRPr lang="en-US" sz="4450" dirty="0">
              <a:latin typeface=""/>
            </a:endParaRPr>
          </a:p>
        </p:txBody>
      </p:sp>
      <p:sp>
        <p:nvSpPr>
          <p:cNvPr id="6" name="Text 1">
            <a:extLst>
              <a:ext uri="{FF2B5EF4-FFF2-40B4-BE49-F238E27FC236}">
                <a16:creationId xmlns:a16="http://schemas.microsoft.com/office/drawing/2014/main" id="{1112429D-BC16-9E6A-43C2-8CE830F75F63}"/>
              </a:ext>
            </a:extLst>
          </p:cNvPr>
          <p:cNvSpPr/>
          <p:nvPr/>
        </p:nvSpPr>
        <p:spPr>
          <a:xfrm>
            <a:off x="793790" y="180272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
                <a:ea typeface="Inter Medium" pitchFamily="34" charset="-122"/>
                <a:cs typeface="Inter Medium" pitchFamily="34" charset="-120"/>
              </a:rPr>
              <a:t>HydroPod appeals to diverse customers. Here's a breakdown of key segments:</a:t>
            </a:r>
            <a:endParaRPr lang="en-US" sz="1750" dirty="0">
              <a:latin typeface=""/>
            </a:endParaRPr>
          </a:p>
        </p:txBody>
      </p:sp>
      <p:pic>
        <p:nvPicPr>
          <p:cNvPr id="7" name="Image 0" descr="preencoded.png">
            <a:extLst>
              <a:ext uri="{FF2B5EF4-FFF2-40B4-BE49-F238E27FC236}">
                <a16:creationId xmlns:a16="http://schemas.microsoft.com/office/drawing/2014/main" id="{89CB460F-5ECE-0C8E-6DDF-1F1F034995BD}"/>
              </a:ext>
            </a:extLst>
          </p:cNvPr>
          <p:cNvPicPr>
            <a:picLocks noChangeAspect="1"/>
          </p:cNvPicPr>
          <p:nvPr/>
        </p:nvPicPr>
        <p:blipFill>
          <a:blip r:embed="rId2"/>
          <a:stretch>
            <a:fillRect/>
          </a:stretch>
        </p:blipFill>
        <p:spPr>
          <a:xfrm>
            <a:off x="793790" y="2420779"/>
            <a:ext cx="566976" cy="566976"/>
          </a:xfrm>
          <a:prstGeom prst="rect">
            <a:avLst/>
          </a:prstGeom>
        </p:spPr>
      </p:pic>
      <p:sp>
        <p:nvSpPr>
          <p:cNvPr id="8" name="Text 2">
            <a:extLst>
              <a:ext uri="{FF2B5EF4-FFF2-40B4-BE49-F238E27FC236}">
                <a16:creationId xmlns:a16="http://schemas.microsoft.com/office/drawing/2014/main" id="{52B17D37-D5BF-A918-B817-108F58DC3786}"/>
              </a:ext>
            </a:extLst>
          </p:cNvPr>
          <p:cNvSpPr/>
          <p:nvPr/>
        </p:nvSpPr>
        <p:spPr>
          <a:xfrm>
            <a:off x="793790" y="3214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
                <a:ea typeface="DM Sans Semi Bold" pitchFamily="34" charset="-122"/>
                <a:cs typeface="DM Sans Semi Bold" pitchFamily="34" charset="-120"/>
              </a:rPr>
              <a:t>Urban Innovators</a:t>
            </a:r>
            <a:endParaRPr lang="en-US" sz="2200" dirty="0">
              <a:latin typeface=""/>
            </a:endParaRPr>
          </a:p>
        </p:txBody>
      </p:sp>
      <p:sp>
        <p:nvSpPr>
          <p:cNvPr id="9" name="Text 3">
            <a:extLst>
              <a:ext uri="{FF2B5EF4-FFF2-40B4-BE49-F238E27FC236}">
                <a16:creationId xmlns:a16="http://schemas.microsoft.com/office/drawing/2014/main" id="{7BF9EF95-B675-579A-7001-BCB18667B3EA}"/>
              </a:ext>
            </a:extLst>
          </p:cNvPr>
          <p:cNvSpPr/>
          <p:nvPr/>
        </p:nvSpPr>
        <p:spPr>
          <a:xfrm>
            <a:off x="793730" y="3704987"/>
            <a:ext cx="3005495" cy="254031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Tech-savvy early adopters focused on sustainability.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25-40 years old</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₹75K+ income</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Primarily female.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Metro apartments in Mumbai, Delhi, and Bangalore.</a:t>
            </a:r>
            <a:endParaRPr lang="en-US" sz="1750" dirty="0">
              <a:latin typeface=""/>
            </a:endParaRPr>
          </a:p>
        </p:txBody>
      </p:sp>
      <p:pic>
        <p:nvPicPr>
          <p:cNvPr id="11" name="Image 1" descr="preencoded.png">
            <a:extLst>
              <a:ext uri="{FF2B5EF4-FFF2-40B4-BE49-F238E27FC236}">
                <a16:creationId xmlns:a16="http://schemas.microsoft.com/office/drawing/2014/main" id="{E37DCB7A-5263-8DE1-022D-263A19F5F753}"/>
              </a:ext>
            </a:extLst>
          </p:cNvPr>
          <p:cNvPicPr>
            <a:picLocks noChangeAspect="1"/>
          </p:cNvPicPr>
          <p:nvPr/>
        </p:nvPicPr>
        <p:blipFill>
          <a:blip r:embed="rId3"/>
          <a:stretch>
            <a:fillRect/>
          </a:stretch>
        </p:blipFill>
        <p:spPr>
          <a:xfrm>
            <a:off x="4139446" y="2420779"/>
            <a:ext cx="566976" cy="566976"/>
          </a:xfrm>
          <a:prstGeom prst="rect">
            <a:avLst/>
          </a:prstGeom>
        </p:spPr>
      </p:pic>
      <p:sp>
        <p:nvSpPr>
          <p:cNvPr id="12" name="Text 4">
            <a:extLst>
              <a:ext uri="{FF2B5EF4-FFF2-40B4-BE49-F238E27FC236}">
                <a16:creationId xmlns:a16="http://schemas.microsoft.com/office/drawing/2014/main" id="{813A8FA4-91EC-5E20-F754-3D9AD70E338E}"/>
              </a:ext>
            </a:extLst>
          </p:cNvPr>
          <p:cNvSpPr/>
          <p:nvPr/>
        </p:nvSpPr>
        <p:spPr>
          <a:xfrm>
            <a:off x="4139446" y="3214568"/>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464646"/>
                </a:solidFill>
                <a:latin typeface=""/>
                <a:ea typeface="DM Sans Semi Bold" pitchFamily="34" charset="-122"/>
                <a:cs typeface="DM Sans Semi Bold" pitchFamily="34" charset="-120"/>
              </a:rPr>
              <a:t>Health-Conscious Families</a:t>
            </a:r>
            <a:endParaRPr lang="en-US" sz="2200" dirty="0">
              <a:latin typeface=""/>
            </a:endParaRPr>
          </a:p>
        </p:txBody>
      </p:sp>
      <p:sp>
        <p:nvSpPr>
          <p:cNvPr id="13" name="Text 5">
            <a:extLst>
              <a:ext uri="{FF2B5EF4-FFF2-40B4-BE49-F238E27FC236}">
                <a16:creationId xmlns:a16="http://schemas.microsoft.com/office/drawing/2014/main" id="{A9A07A39-3079-238B-EE81-C97304EC93C1}"/>
              </a:ext>
            </a:extLst>
          </p:cNvPr>
          <p:cNvSpPr/>
          <p:nvPr/>
        </p:nvSpPr>
        <p:spPr>
          <a:xfrm>
            <a:off x="4139446" y="4059317"/>
            <a:ext cx="3005614" cy="254031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Nutrition-minded, with an organic preference and educational focus.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30-45 years old</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₹90K+ household income Suburban homes in Tier 1 &amp; 2 cities.</a:t>
            </a:r>
            <a:endParaRPr lang="en-US" sz="1750" dirty="0">
              <a:latin typeface=""/>
            </a:endParaRPr>
          </a:p>
        </p:txBody>
      </p:sp>
      <p:pic>
        <p:nvPicPr>
          <p:cNvPr id="14" name="Image 2" descr="preencoded.png">
            <a:extLst>
              <a:ext uri="{FF2B5EF4-FFF2-40B4-BE49-F238E27FC236}">
                <a16:creationId xmlns:a16="http://schemas.microsoft.com/office/drawing/2014/main" id="{5DA37512-818E-98A6-D5AA-956F5D472ABB}"/>
              </a:ext>
            </a:extLst>
          </p:cNvPr>
          <p:cNvPicPr>
            <a:picLocks noChangeAspect="1"/>
          </p:cNvPicPr>
          <p:nvPr/>
        </p:nvPicPr>
        <p:blipFill>
          <a:blip r:embed="rId4"/>
          <a:stretch>
            <a:fillRect/>
          </a:stretch>
        </p:blipFill>
        <p:spPr>
          <a:xfrm>
            <a:off x="7485221" y="2420779"/>
            <a:ext cx="566976" cy="566976"/>
          </a:xfrm>
          <a:prstGeom prst="rect">
            <a:avLst/>
          </a:prstGeom>
        </p:spPr>
      </p:pic>
      <p:sp>
        <p:nvSpPr>
          <p:cNvPr id="15" name="Text 6">
            <a:extLst>
              <a:ext uri="{FF2B5EF4-FFF2-40B4-BE49-F238E27FC236}">
                <a16:creationId xmlns:a16="http://schemas.microsoft.com/office/drawing/2014/main" id="{D1EABE79-94CD-AE2F-5711-1941DBC8996B}"/>
              </a:ext>
            </a:extLst>
          </p:cNvPr>
          <p:cNvSpPr/>
          <p:nvPr/>
        </p:nvSpPr>
        <p:spPr>
          <a:xfrm>
            <a:off x="7485221" y="3214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
                <a:ea typeface="DM Sans Semi Bold" pitchFamily="34" charset="-122"/>
                <a:cs typeface="DM Sans Semi Bold" pitchFamily="34" charset="-120"/>
              </a:rPr>
              <a:t>Tech Enthusiasts</a:t>
            </a:r>
            <a:endParaRPr lang="en-US" sz="2200" dirty="0">
              <a:latin typeface=""/>
            </a:endParaRPr>
          </a:p>
        </p:txBody>
      </p:sp>
      <p:sp>
        <p:nvSpPr>
          <p:cNvPr id="16" name="Text 7">
            <a:extLst>
              <a:ext uri="{FF2B5EF4-FFF2-40B4-BE49-F238E27FC236}">
                <a16:creationId xmlns:a16="http://schemas.microsoft.com/office/drawing/2014/main" id="{A67F66DB-1064-AA0D-6066-46239B5B83F4}"/>
              </a:ext>
            </a:extLst>
          </p:cNvPr>
          <p:cNvSpPr/>
          <p:nvPr/>
        </p:nvSpPr>
        <p:spPr>
          <a:xfrm>
            <a:off x="7485221" y="3704987"/>
            <a:ext cx="3005614" cy="254031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Gadget collectors who are data-driven and focused on automation.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22-50 years old</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₹85K+ income</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Largely male</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Tech hubs in Bangalore, Hyderabad, and Pune.</a:t>
            </a:r>
            <a:endParaRPr lang="en-US" sz="1750" dirty="0">
              <a:latin typeface=""/>
            </a:endParaRPr>
          </a:p>
        </p:txBody>
      </p:sp>
      <p:pic>
        <p:nvPicPr>
          <p:cNvPr id="18" name="Image 3" descr="preencoded.png">
            <a:extLst>
              <a:ext uri="{FF2B5EF4-FFF2-40B4-BE49-F238E27FC236}">
                <a16:creationId xmlns:a16="http://schemas.microsoft.com/office/drawing/2014/main" id="{BCF0EB22-9C94-967D-9DF2-F84FB7E730BC}"/>
              </a:ext>
            </a:extLst>
          </p:cNvPr>
          <p:cNvPicPr>
            <a:picLocks noChangeAspect="1"/>
          </p:cNvPicPr>
          <p:nvPr/>
        </p:nvPicPr>
        <p:blipFill>
          <a:blip r:embed="rId5"/>
          <a:stretch>
            <a:fillRect/>
          </a:stretch>
        </p:blipFill>
        <p:spPr>
          <a:xfrm>
            <a:off x="10830997" y="2420779"/>
            <a:ext cx="566976" cy="566976"/>
          </a:xfrm>
          <a:prstGeom prst="rect">
            <a:avLst/>
          </a:prstGeom>
        </p:spPr>
      </p:pic>
      <p:sp>
        <p:nvSpPr>
          <p:cNvPr id="19" name="Text 8">
            <a:extLst>
              <a:ext uri="{FF2B5EF4-FFF2-40B4-BE49-F238E27FC236}">
                <a16:creationId xmlns:a16="http://schemas.microsoft.com/office/drawing/2014/main" id="{08BF495D-1676-C1B5-51B2-AD4CD1F90FBE}"/>
              </a:ext>
            </a:extLst>
          </p:cNvPr>
          <p:cNvSpPr/>
          <p:nvPr/>
        </p:nvSpPr>
        <p:spPr>
          <a:xfrm>
            <a:off x="10830997" y="3214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
                <a:ea typeface="DM Sans Semi Bold" pitchFamily="34" charset="-122"/>
                <a:cs typeface="DM Sans Semi Bold" pitchFamily="34" charset="-120"/>
              </a:rPr>
              <a:t>Culinary Hobbyists</a:t>
            </a:r>
            <a:endParaRPr lang="en-US" sz="2200" dirty="0">
              <a:latin typeface=""/>
            </a:endParaRPr>
          </a:p>
        </p:txBody>
      </p:sp>
      <p:sp>
        <p:nvSpPr>
          <p:cNvPr id="21" name="Text 9">
            <a:extLst>
              <a:ext uri="{FF2B5EF4-FFF2-40B4-BE49-F238E27FC236}">
                <a16:creationId xmlns:a16="http://schemas.microsoft.com/office/drawing/2014/main" id="{06E7BAE9-E941-5B2C-7FC8-FDFFFAA7028C}"/>
              </a:ext>
            </a:extLst>
          </p:cNvPr>
          <p:cNvSpPr/>
          <p:nvPr/>
        </p:nvSpPr>
        <p:spPr>
          <a:xfrm>
            <a:off x="10830997" y="3704987"/>
            <a:ext cx="3579270" cy="3266123"/>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Cooking enthusiasts passionate about ingredient quality and sharing their creations.</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35-65 years old,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Diverse incomes</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Primarily female. </a:t>
            </a:r>
          </a:p>
          <a:p>
            <a:pPr marL="285750" indent="-285750" algn="l">
              <a:lnSpc>
                <a:spcPts val="2850"/>
              </a:lnSpc>
              <a:buFont typeface="Arial" panose="020B0604020202020204" pitchFamily="34" charset="0"/>
              <a:buChar char="•"/>
            </a:pPr>
            <a:r>
              <a:rPr lang="en-US" sz="1750" dirty="0">
                <a:solidFill>
                  <a:srgbClr val="464646"/>
                </a:solidFill>
                <a:latin typeface=""/>
                <a:ea typeface="Inter Medium" pitchFamily="34" charset="-122"/>
                <a:cs typeface="Inter Medium" pitchFamily="34" charset="-120"/>
              </a:rPr>
              <a:t>Found nationwide, concentrated in food-culture cities.</a:t>
            </a:r>
            <a:endParaRPr lang="en-US" sz="1750" dirty="0">
              <a:latin typeface=""/>
            </a:endParaRPr>
          </a:p>
        </p:txBody>
      </p:sp>
      <p:sp>
        <p:nvSpPr>
          <p:cNvPr id="26" name="Text 10">
            <a:extLst>
              <a:ext uri="{FF2B5EF4-FFF2-40B4-BE49-F238E27FC236}">
                <a16:creationId xmlns:a16="http://schemas.microsoft.com/office/drawing/2014/main" id="{AED3AEEA-C3BA-3A67-CCA0-786DB2F589A1}"/>
              </a:ext>
            </a:extLst>
          </p:cNvPr>
          <p:cNvSpPr/>
          <p:nvPr/>
        </p:nvSpPr>
        <p:spPr>
          <a:xfrm>
            <a:off x="793790" y="722626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
                <a:ea typeface="Inter Medium" pitchFamily="34" charset="-122"/>
                <a:cs typeface="Inter Medium" pitchFamily="34" charset="-120"/>
              </a:rPr>
              <a:t>Initially focused on the Indian market, HydroPod plans to expand to global markets in Phase 2 (Years 3-5).</a:t>
            </a:r>
            <a:endParaRPr lang="en-US" sz="1750" dirty="0">
              <a:latin typeface=""/>
            </a:endParaRPr>
          </a:p>
        </p:txBody>
      </p:sp>
      <p:sp>
        <p:nvSpPr>
          <p:cNvPr id="27" name="Rectangle 26">
            <a:extLst>
              <a:ext uri="{FF2B5EF4-FFF2-40B4-BE49-F238E27FC236}">
                <a16:creationId xmlns:a16="http://schemas.microsoft.com/office/drawing/2014/main" id="{3473668B-6EB0-B1D7-CA7D-BF9BE4F49EA9}"/>
              </a:ext>
            </a:extLst>
          </p:cNvPr>
          <p:cNvSpPr/>
          <p:nvPr/>
        </p:nvSpPr>
        <p:spPr>
          <a:xfrm>
            <a:off x="0" y="7885356"/>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latin typeface=""/>
            </a:endParaRPr>
          </a:p>
        </p:txBody>
      </p:sp>
      <p:pic>
        <p:nvPicPr>
          <p:cNvPr id="31" name="Picture 30">
            <a:extLst>
              <a:ext uri="{FF2B5EF4-FFF2-40B4-BE49-F238E27FC236}">
                <a16:creationId xmlns:a16="http://schemas.microsoft.com/office/drawing/2014/main" id="{E6A82ADA-B25A-F4D0-EE71-22516AB7045C}"/>
              </a:ext>
            </a:extLst>
          </p:cNvPr>
          <p:cNvPicPr>
            <a:picLocks noChangeAspect="1"/>
          </p:cNvPicPr>
          <p:nvPr/>
        </p:nvPicPr>
        <p:blipFill>
          <a:blip r:embed="rId6"/>
          <a:stretch>
            <a:fillRect/>
          </a:stretch>
        </p:blipFill>
        <p:spPr>
          <a:xfrm>
            <a:off x="10731500" y="-2014913"/>
            <a:ext cx="3898900" cy="4315235"/>
          </a:xfrm>
          <a:prstGeom prst="rect">
            <a:avLst/>
          </a:prstGeom>
        </p:spPr>
      </p:pic>
    </p:spTree>
    <p:extLst>
      <p:ext uri="{BB962C8B-B14F-4D97-AF65-F5344CB8AC3E}">
        <p14:creationId xmlns:p14="http://schemas.microsoft.com/office/powerpoint/2010/main" val="410215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A263914-6A41-E14B-4EBB-46B373268DF1}"/>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C12CAB2-D3B4-5308-C4B3-1D994A0131AF}"/>
              </a:ext>
            </a:extLst>
          </p:cNvPr>
          <p:cNvSpPr/>
          <p:nvPr/>
        </p:nvSpPr>
        <p:spPr>
          <a:xfrm>
            <a:off x="793790" y="1428869"/>
            <a:ext cx="5670590" cy="708779"/>
          </a:xfrm>
          <a:prstGeom prst="rect">
            <a:avLst/>
          </a:prstGeom>
          <a:noFill/>
          <a:ln/>
        </p:spPr>
        <p:txBody>
          <a:bodyPr wrap="none" lIns="0" tIns="0" rIns="0" bIns="0" rtlCol="0" anchor="t"/>
          <a:lstStyle/>
          <a:p>
            <a:pPr marL="0" indent="0">
              <a:lnSpc>
                <a:spcPts val="5550"/>
              </a:lnSpc>
              <a:buNone/>
            </a:pPr>
            <a:r>
              <a:rPr lang="en-US" sz="4800" dirty="0">
                <a:solidFill>
                  <a:srgbClr val="1B1B27"/>
                </a:solidFill>
                <a:latin typeface="Calibri" panose="020F0502020204030204" pitchFamily="34" charset="0"/>
                <a:ea typeface="Raleway" pitchFamily="34" charset="-122"/>
                <a:cs typeface="Calibri" panose="020F0502020204030204" pitchFamily="34" charset="0"/>
              </a:rPr>
              <a:t>Business </a:t>
            </a:r>
            <a:r>
              <a:rPr lang="en-US" sz="4800" dirty="0">
                <a:solidFill>
                  <a:srgbClr val="1D4F10"/>
                </a:solidFill>
                <a:latin typeface="Calibri" panose="020F0502020204030204" pitchFamily="34" charset="0"/>
                <a:ea typeface="Raleway" pitchFamily="34" charset="-122"/>
                <a:cs typeface="Calibri" panose="020F0502020204030204" pitchFamily="34" charset="0"/>
              </a:rPr>
              <a:t>Architecture</a:t>
            </a:r>
            <a:endParaRPr lang="en-US" sz="4800" dirty="0">
              <a:solidFill>
                <a:srgbClr val="1D4F10"/>
              </a:solidFill>
              <a:latin typeface="Calibri" panose="020F0502020204030204" pitchFamily="34" charset="0"/>
              <a:cs typeface="Calibri" panose="020F0502020204030204" pitchFamily="34" charset="0"/>
            </a:endParaRPr>
          </a:p>
        </p:txBody>
      </p:sp>
      <p:sp>
        <p:nvSpPr>
          <p:cNvPr id="4" name="Shape 1">
            <a:extLst>
              <a:ext uri="{FF2B5EF4-FFF2-40B4-BE49-F238E27FC236}">
                <a16:creationId xmlns:a16="http://schemas.microsoft.com/office/drawing/2014/main" id="{DAD99096-FBD0-54CC-8C60-05BCED226BD5}"/>
              </a:ext>
            </a:extLst>
          </p:cNvPr>
          <p:cNvSpPr/>
          <p:nvPr/>
        </p:nvSpPr>
        <p:spPr>
          <a:xfrm>
            <a:off x="793790" y="2477810"/>
            <a:ext cx="3664863" cy="2410897"/>
          </a:xfrm>
          <a:prstGeom prst="roundRect">
            <a:avLst>
              <a:gd name="adj" fmla="val 3952"/>
            </a:avLst>
          </a:prstGeom>
          <a:solidFill>
            <a:srgbClr val="E1E1EA"/>
          </a:solidFill>
          <a:ln w="7620">
            <a:solidFill>
              <a:srgbClr val="C7C7D0"/>
            </a:solidFill>
            <a:prstDash val="solid"/>
          </a:ln>
        </p:spPr>
      </p:sp>
      <p:sp>
        <p:nvSpPr>
          <p:cNvPr id="5" name="Text 2">
            <a:extLst>
              <a:ext uri="{FF2B5EF4-FFF2-40B4-BE49-F238E27FC236}">
                <a16:creationId xmlns:a16="http://schemas.microsoft.com/office/drawing/2014/main" id="{CFE2070D-DB7D-7A7E-93B0-7F157954D2E8}"/>
              </a:ext>
            </a:extLst>
          </p:cNvPr>
          <p:cNvSpPr/>
          <p:nvPr/>
        </p:nvSpPr>
        <p:spPr>
          <a:xfrm>
            <a:off x="1028224"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Revenue Model</a:t>
            </a:r>
            <a:endParaRPr lang="en-US" sz="2200" dirty="0"/>
          </a:p>
        </p:txBody>
      </p:sp>
      <p:sp>
        <p:nvSpPr>
          <p:cNvPr id="6" name="Text 3">
            <a:extLst>
              <a:ext uri="{FF2B5EF4-FFF2-40B4-BE49-F238E27FC236}">
                <a16:creationId xmlns:a16="http://schemas.microsoft.com/office/drawing/2014/main" id="{18EB4FE2-14F0-7A12-D814-6DBB2B02D689}"/>
              </a:ext>
            </a:extLst>
          </p:cNvPr>
          <p:cNvSpPr/>
          <p:nvPr/>
        </p:nvSpPr>
        <p:spPr>
          <a:xfrm>
            <a:off x="1028224" y="3202662"/>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Hardware sales, consumables subscription, and B2B solutions generate revenue.</a:t>
            </a:r>
            <a:endParaRPr lang="en-US" sz="1750" dirty="0"/>
          </a:p>
        </p:txBody>
      </p:sp>
      <p:sp>
        <p:nvSpPr>
          <p:cNvPr id="7" name="Shape 4">
            <a:extLst>
              <a:ext uri="{FF2B5EF4-FFF2-40B4-BE49-F238E27FC236}">
                <a16:creationId xmlns:a16="http://schemas.microsoft.com/office/drawing/2014/main" id="{68DF7EA6-F88D-B41A-8C69-C1178AE0F002}"/>
              </a:ext>
            </a:extLst>
          </p:cNvPr>
          <p:cNvSpPr/>
          <p:nvPr/>
        </p:nvSpPr>
        <p:spPr>
          <a:xfrm>
            <a:off x="4685467" y="2477810"/>
            <a:ext cx="3664863" cy="2410897"/>
          </a:xfrm>
          <a:prstGeom prst="roundRect">
            <a:avLst>
              <a:gd name="adj" fmla="val 3952"/>
            </a:avLst>
          </a:prstGeom>
          <a:solidFill>
            <a:srgbClr val="E1E1EA"/>
          </a:solidFill>
          <a:ln w="7620">
            <a:solidFill>
              <a:srgbClr val="C7C7D0"/>
            </a:solidFill>
            <a:prstDash val="solid"/>
          </a:ln>
        </p:spPr>
      </p:sp>
      <p:sp>
        <p:nvSpPr>
          <p:cNvPr id="8" name="Text 5">
            <a:extLst>
              <a:ext uri="{FF2B5EF4-FFF2-40B4-BE49-F238E27FC236}">
                <a16:creationId xmlns:a16="http://schemas.microsoft.com/office/drawing/2014/main" id="{274593C0-F25E-D98B-81CA-F7024772BC9B}"/>
              </a:ext>
            </a:extLst>
          </p:cNvPr>
          <p:cNvSpPr/>
          <p:nvPr/>
        </p:nvSpPr>
        <p:spPr>
          <a:xfrm>
            <a:off x="4919901" y="2712244"/>
            <a:ext cx="2897743"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Supply Chain Strategy</a:t>
            </a:r>
            <a:endParaRPr lang="en-US" sz="2200" dirty="0"/>
          </a:p>
        </p:txBody>
      </p:sp>
      <p:sp>
        <p:nvSpPr>
          <p:cNvPr id="9" name="Text 6">
            <a:extLst>
              <a:ext uri="{FF2B5EF4-FFF2-40B4-BE49-F238E27FC236}">
                <a16:creationId xmlns:a16="http://schemas.microsoft.com/office/drawing/2014/main" id="{029D39EE-8CE2-C483-308D-02313C40C337}"/>
              </a:ext>
            </a:extLst>
          </p:cNvPr>
          <p:cNvSpPr/>
          <p:nvPr/>
        </p:nvSpPr>
        <p:spPr>
          <a:xfrm>
            <a:off x="4919901"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Component sourcing, assembly, distribution, and after-sales support ensure efficient operations.</a:t>
            </a:r>
            <a:endParaRPr lang="en-US" sz="1750" dirty="0"/>
          </a:p>
        </p:txBody>
      </p:sp>
      <p:sp>
        <p:nvSpPr>
          <p:cNvPr id="10" name="Shape 7">
            <a:extLst>
              <a:ext uri="{FF2B5EF4-FFF2-40B4-BE49-F238E27FC236}">
                <a16:creationId xmlns:a16="http://schemas.microsoft.com/office/drawing/2014/main" id="{099623C3-DE20-4102-5341-842E264AD0C4}"/>
              </a:ext>
            </a:extLst>
          </p:cNvPr>
          <p:cNvSpPr/>
          <p:nvPr/>
        </p:nvSpPr>
        <p:spPr>
          <a:xfrm>
            <a:off x="793790" y="5115520"/>
            <a:ext cx="7556421" cy="1685092"/>
          </a:xfrm>
          <a:prstGeom prst="roundRect">
            <a:avLst>
              <a:gd name="adj" fmla="val 5654"/>
            </a:avLst>
          </a:prstGeom>
          <a:solidFill>
            <a:srgbClr val="E1E1EA"/>
          </a:solidFill>
          <a:ln w="7620">
            <a:solidFill>
              <a:srgbClr val="C7C7D0"/>
            </a:solidFill>
            <a:prstDash val="solid"/>
          </a:ln>
        </p:spPr>
      </p:sp>
      <p:sp>
        <p:nvSpPr>
          <p:cNvPr id="11" name="Text 8">
            <a:extLst>
              <a:ext uri="{FF2B5EF4-FFF2-40B4-BE49-F238E27FC236}">
                <a16:creationId xmlns:a16="http://schemas.microsoft.com/office/drawing/2014/main" id="{421C7E02-1E66-D801-6F5F-A71B405476C4}"/>
              </a:ext>
            </a:extLst>
          </p:cNvPr>
          <p:cNvSpPr/>
          <p:nvPr/>
        </p:nvSpPr>
        <p:spPr>
          <a:xfrm>
            <a:off x="1028224" y="53499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Intellectual Property</a:t>
            </a:r>
            <a:endParaRPr lang="en-US" sz="2200" dirty="0"/>
          </a:p>
        </p:txBody>
      </p:sp>
      <p:sp>
        <p:nvSpPr>
          <p:cNvPr id="12" name="Text 9">
            <a:extLst>
              <a:ext uri="{FF2B5EF4-FFF2-40B4-BE49-F238E27FC236}">
                <a16:creationId xmlns:a16="http://schemas.microsoft.com/office/drawing/2014/main" id="{141BC701-FC16-2AAD-C8BF-AC9553E21731}"/>
              </a:ext>
            </a:extLst>
          </p:cNvPr>
          <p:cNvSpPr/>
          <p:nvPr/>
        </p:nvSpPr>
        <p:spPr>
          <a:xfrm>
            <a:off x="1028224" y="58403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Patent application, proprietary algorithms, and registered design protect HydroPod's innovations.</a:t>
            </a:r>
            <a:endParaRPr lang="en-US" sz="1750" dirty="0"/>
          </a:p>
        </p:txBody>
      </p:sp>
      <p:sp>
        <p:nvSpPr>
          <p:cNvPr id="13" name="Rectangle 12">
            <a:extLst>
              <a:ext uri="{FF2B5EF4-FFF2-40B4-BE49-F238E27FC236}">
                <a16:creationId xmlns:a16="http://schemas.microsoft.com/office/drawing/2014/main" id="{3BCE2D74-4A7B-5396-BD62-7903F21D69DE}"/>
              </a:ext>
            </a:extLst>
          </p:cNvPr>
          <p:cNvSpPr/>
          <p:nvPr/>
        </p:nvSpPr>
        <p:spPr>
          <a:xfrm>
            <a:off x="0" y="7936155"/>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55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1078A77-1F18-79AC-6039-719F726784A7}"/>
              </a:ext>
            </a:extLst>
          </p:cNvPr>
          <p:cNvSpPr/>
          <p:nvPr/>
        </p:nvSpPr>
        <p:spPr>
          <a:xfrm>
            <a:off x="785098" y="616863"/>
            <a:ext cx="9195792" cy="700921"/>
          </a:xfrm>
          <a:prstGeom prst="rect">
            <a:avLst/>
          </a:prstGeom>
          <a:noFill/>
          <a:ln/>
        </p:spPr>
        <p:txBody>
          <a:bodyPr wrap="none" lIns="0" tIns="0" rIns="0" bIns="0" rtlCol="0" anchor="t"/>
          <a:lstStyle/>
          <a:p>
            <a:pPr marL="0" indent="0" algn="l">
              <a:lnSpc>
                <a:spcPts val="5500"/>
              </a:lnSpc>
              <a:buNone/>
            </a:pPr>
            <a:r>
              <a:rPr lang="en-US" sz="4400" dirty="0">
                <a:solidFill>
                  <a:srgbClr val="233E32"/>
                </a:solidFill>
                <a:latin typeface="Alice" pitchFamily="34" charset="0"/>
                <a:ea typeface="Alice" pitchFamily="34" charset="-122"/>
                <a:cs typeface="Alice" pitchFamily="34" charset="-120"/>
              </a:rPr>
              <a:t>Business Model: </a:t>
            </a:r>
            <a:r>
              <a:rPr lang="en-US" sz="4400" dirty="0">
                <a:solidFill>
                  <a:srgbClr val="1D4F10"/>
                </a:solidFill>
                <a:latin typeface="Alice" pitchFamily="34" charset="0"/>
                <a:ea typeface="Alice" pitchFamily="34" charset="-122"/>
                <a:cs typeface="Alice" pitchFamily="34" charset="-120"/>
              </a:rPr>
              <a:t>Cultivating Revenue</a:t>
            </a:r>
            <a:endParaRPr lang="en-US" sz="4400" dirty="0">
              <a:solidFill>
                <a:srgbClr val="1D4F10"/>
              </a:solidFill>
            </a:endParaRPr>
          </a:p>
        </p:txBody>
      </p:sp>
      <p:sp>
        <p:nvSpPr>
          <p:cNvPr id="3" name="Text 1">
            <a:extLst>
              <a:ext uri="{FF2B5EF4-FFF2-40B4-BE49-F238E27FC236}">
                <a16:creationId xmlns:a16="http://schemas.microsoft.com/office/drawing/2014/main" id="{C54CD49B-AE27-7AA7-DAE6-7FACA2D695FA}"/>
              </a:ext>
            </a:extLst>
          </p:cNvPr>
          <p:cNvSpPr/>
          <p:nvPr/>
        </p:nvSpPr>
        <p:spPr>
          <a:xfrm>
            <a:off x="1889046" y="2133957"/>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1D4F10"/>
                </a:solidFill>
                <a:latin typeface="Alice" pitchFamily="34" charset="0"/>
                <a:ea typeface="Alice" pitchFamily="34" charset="-122"/>
                <a:cs typeface="Alice" pitchFamily="34" charset="-120"/>
              </a:rPr>
              <a:t>Kit Sales</a:t>
            </a:r>
            <a:endParaRPr lang="en-US" sz="2200" dirty="0">
              <a:solidFill>
                <a:srgbClr val="1D4F10"/>
              </a:solidFill>
            </a:endParaRPr>
          </a:p>
        </p:txBody>
      </p:sp>
      <p:sp>
        <p:nvSpPr>
          <p:cNvPr id="4" name="Text 2">
            <a:extLst>
              <a:ext uri="{FF2B5EF4-FFF2-40B4-BE49-F238E27FC236}">
                <a16:creationId xmlns:a16="http://schemas.microsoft.com/office/drawing/2014/main" id="{5E73E8EA-B78C-AC04-7D40-272D806F01B0}"/>
              </a:ext>
            </a:extLst>
          </p:cNvPr>
          <p:cNvSpPr/>
          <p:nvPr/>
        </p:nvSpPr>
        <p:spPr>
          <a:xfrm>
            <a:off x="785098" y="2618899"/>
            <a:ext cx="3908107" cy="1076563"/>
          </a:xfrm>
          <a:prstGeom prst="rect">
            <a:avLst/>
          </a:prstGeom>
          <a:noFill/>
          <a:ln/>
        </p:spPr>
        <p:txBody>
          <a:bodyPr wrap="square" lIns="0" tIns="0" rIns="0" bIns="0" rtlCol="0" anchor="t"/>
          <a:lstStyle/>
          <a:p>
            <a:pPr marL="0" indent="0" algn="r">
              <a:lnSpc>
                <a:spcPts val="2800"/>
              </a:lnSpc>
              <a:buNone/>
            </a:pPr>
            <a:r>
              <a:rPr lang="en-US" sz="1750" dirty="0">
                <a:solidFill>
                  <a:srgbClr val="2C2821"/>
                </a:solidFill>
                <a:latin typeface="Lora" pitchFamily="34" charset="0"/>
                <a:ea typeface="Lora" pitchFamily="34" charset="-122"/>
                <a:cs typeface="Lora" pitchFamily="34" charset="-120"/>
              </a:rPr>
              <a:t>Direct sales of HydroPod kits through our website and retail partnerships.</a:t>
            </a:r>
            <a:endParaRPr lang="en-US" sz="1750" dirty="0"/>
          </a:p>
        </p:txBody>
      </p:sp>
      <p:pic>
        <p:nvPicPr>
          <p:cNvPr id="5" name="Image 0" descr="preencoded.png">
            <a:extLst>
              <a:ext uri="{FF2B5EF4-FFF2-40B4-BE49-F238E27FC236}">
                <a16:creationId xmlns:a16="http://schemas.microsoft.com/office/drawing/2014/main" id="{67B4AA83-459C-D22E-F36F-04673E340563}"/>
              </a:ext>
            </a:extLst>
          </p:cNvPr>
          <p:cNvPicPr>
            <a:picLocks noChangeAspect="1"/>
          </p:cNvPicPr>
          <p:nvPr/>
        </p:nvPicPr>
        <p:blipFill>
          <a:blip r:embed="rId2">
            <a:duotone>
              <a:prstClr val="black"/>
              <a:schemeClr val="accent6">
                <a:lumMod val="40000"/>
                <a:lumOff val="60000"/>
                <a:tint val="45000"/>
                <a:satMod val="400000"/>
              </a:schemeClr>
            </a:duotone>
          </a:blip>
          <a:stretch>
            <a:fillRect/>
          </a:stretch>
        </p:blipFill>
        <p:spPr>
          <a:xfrm>
            <a:off x="5029676" y="1766411"/>
            <a:ext cx="4571048" cy="4571048"/>
          </a:xfrm>
          <a:prstGeom prst="rect">
            <a:avLst/>
          </a:prstGeom>
        </p:spPr>
      </p:pic>
      <p:pic>
        <p:nvPicPr>
          <p:cNvPr id="6" name="Image 1" descr="preencoded.png">
            <a:extLst>
              <a:ext uri="{FF2B5EF4-FFF2-40B4-BE49-F238E27FC236}">
                <a16:creationId xmlns:a16="http://schemas.microsoft.com/office/drawing/2014/main" id="{31128B36-C906-5389-C754-98E4111FBAD9}"/>
              </a:ext>
            </a:extLst>
          </p:cNvPr>
          <p:cNvPicPr>
            <a:picLocks noChangeAspect="1"/>
          </p:cNvPicPr>
          <p:nvPr/>
        </p:nvPicPr>
        <p:blipFill>
          <a:blip r:embed="rId3">
            <a:duotone>
              <a:prstClr val="black"/>
              <a:schemeClr val="accent6">
                <a:lumMod val="75000"/>
                <a:tint val="45000"/>
                <a:satMod val="400000"/>
              </a:schemeClr>
            </a:duotone>
          </a:blip>
          <a:stretch>
            <a:fillRect/>
          </a:stretch>
        </p:blipFill>
        <p:spPr>
          <a:xfrm>
            <a:off x="6227326" y="2533174"/>
            <a:ext cx="335637" cy="419576"/>
          </a:xfrm>
          <a:prstGeom prst="rect">
            <a:avLst/>
          </a:prstGeom>
        </p:spPr>
      </p:pic>
      <p:sp>
        <p:nvSpPr>
          <p:cNvPr id="7" name="Text 3">
            <a:extLst>
              <a:ext uri="{FF2B5EF4-FFF2-40B4-BE49-F238E27FC236}">
                <a16:creationId xmlns:a16="http://schemas.microsoft.com/office/drawing/2014/main" id="{8A5A1A0B-323F-0C77-21CD-04E2655C949C}"/>
              </a:ext>
            </a:extLst>
          </p:cNvPr>
          <p:cNvSpPr/>
          <p:nvPr/>
        </p:nvSpPr>
        <p:spPr>
          <a:xfrm>
            <a:off x="9937194" y="2313384"/>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1D4F10"/>
                </a:solidFill>
                <a:latin typeface="Alice" pitchFamily="34" charset="0"/>
                <a:ea typeface="Alice" pitchFamily="34" charset="-122"/>
                <a:cs typeface="Alice" pitchFamily="34" charset="-120"/>
              </a:rPr>
              <a:t>Subscription</a:t>
            </a:r>
            <a:endParaRPr lang="en-US" sz="2200" dirty="0">
              <a:solidFill>
                <a:srgbClr val="1D4F10"/>
              </a:solidFill>
            </a:endParaRPr>
          </a:p>
        </p:txBody>
      </p:sp>
      <p:sp>
        <p:nvSpPr>
          <p:cNvPr id="8" name="Text 4">
            <a:extLst>
              <a:ext uri="{FF2B5EF4-FFF2-40B4-BE49-F238E27FC236}">
                <a16:creationId xmlns:a16="http://schemas.microsoft.com/office/drawing/2014/main" id="{DC79A160-3880-591C-3CD7-52E82118F93A}"/>
              </a:ext>
            </a:extLst>
          </p:cNvPr>
          <p:cNvSpPr/>
          <p:nvPr/>
        </p:nvSpPr>
        <p:spPr>
          <a:xfrm>
            <a:off x="9937194" y="2798326"/>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Recurring revenue from nutrient refills and system upgrades.</a:t>
            </a:r>
            <a:endParaRPr lang="en-US" sz="1750" dirty="0"/>
          </a:p>
        </p:txBody>
      </p:sp>
      <p:pic>
        <p:nvPicPr>
          <p:cNvPr id="9" name="Image 2" descr="preencoded.png">
            <a:extLst>
              <a:ext uri="{FF2B5EF4-FFF2-40B4-BE49-F238E27FC236}">
                <a16:creationId xmlns:a16="http://schemas.microsoft.com/office/drawing/2014/main" id="{5551424C-0D39-02D6-299B-B827D1F78E54}"/>
              </a:ext>
            </a:extLst>
          </p:cNvPr>
          <p:cNvPicPr>
            <a:picLocks noChangeAspect="1"/>
          </p:cNvPicPr>
          <p:nvPr/>
        </p:nvPicPr>
        <p:blipFill>
          <a:blip r:embed="rId4">
            <a:duotone>
              <a:prstClr val="black"/>
              <a:schemeClr val="accent6">
                <a:lumMod val="40000"/>
                <a:lumOff val="60000"/>
                <a:tint val="45000"/>
                <a:satMod val="400000"/>
              </a:schemeClr>
            </a:duotone>
          </a:blip>
          <a:stretch>
            <a:fillRect/>
          </a:stretch>
        </p:blipFill>
        <p:spPr>
          <a:xfrm>
            <a:off x="5029676" y="1766411"/>
            <a:ext cx="4571048" cy="4571048"/>
          </a:xfrm>
          <a:prstGeom prst="rect">
            <a:avLst/>
          </a:prstGeom>
        </p:spPr>
      </p:pic>
      <p:pic>
        <p:nvPicPr>
          <p:cNvPr id="10" name="Image 3" descr="preencoded.png">
            <a:extLst>
              <a:ext uri="{FF2B5EF4-FFF2-40B4-BE49-F238E27FC236}">
                <a16:creationId xmlns:a16="http://schemas.microsoft.com/office/drawing/2014/main" id="{A8B61C9A-B389-97B3-D8B7-C0AF6BA68DBF}"/>
              </a:ext>
            </a:extLst>
          </p:cNvPr>
          <p:cNvPicPr>
            <a:picLocks noChangeAspect="1"/>
          </p:cNvPicPr>
          <p:nvPr/>
        </p:nvPicPr>
        <p:blipFill>
          <a:blip r:embed="rId5">
            <a:duotone>
              <a:prstClr val="black"/>
              <a:schemeClr val="accent6">
                <a:lumMod val="75000"/>
                <a:tint val="45000"/>
                <a:satMod val="400000"/>
              </a:schemeClr>
            </a:duotone>
          </a:blip>
          <a:stretch>
            <a:fillRect/>
          </a:stretch>
        </p:blipFill>
        <p:spPr>
          <a:xfrm>
            <a:off x="8456176" y="2922151"/>
            <a:ext cx="335637" cy="419576"/>
          </a:xfrm>
          <a:prstGeom prst="rect">
            <a:avLst/>
          </a:prstGeom>
        </p:spPr>
      </p:pic>
      <p:sp>
        <p:nvSpPr>
          <p:cNvPr id="11" name="Text 5">
            <a:extLst>
              <a:ext uri="{FF2B5EF4-FFF2-40B4-BE49-F238E27FC236}">
                <a16:creationId xmlns:a16="http://schemas.microsoft.com/office/drawing/2014/main" id="{70208AAA-4B51-1D37-A9EB-DB4A431BBBF9}"/>
              </a:ext>
            </a:extLst>
          </p:cNvPr>
          <p:cNvSpPr/>
          <p:nvPr/>
        </p:nvSpPr>
        <p:spPr>
          <a:xfrm>
            <a:off x="9937194" y="476714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1D4F10"/>
                </a:solidFill>
                <a:latin typeface="Alice" pitchFamily="34" charset="0"/>
                <a:ea typeface="Alice" pitchFamily="34" charset="-122"/>
                <a:cs typeface="Alice" pitchFamily="34" charset="-120"/>
              </a:rPr>
              <a:t>Service</a:t>
            </a:r>
            <a:endParaRPr lang="en-US" sz="2200" dirty="0">
              <a:solidFill>
                <a:srgbClr val="1D4F10"/>
              </a:solidFill>
            </a:endParaRPr>
          </a:p>
        </p:txBody>
      </p:sp>
      <p:sp>
        <p:nvSpPr>
          <p:cNvPr id="12" name="Text 6">
            <a:extLst>
              <a:ext uri="{FF2B5EF4-FFF2-40B4-BE49-F238E27FC236}">
                <a16:creationId xmlns:a16="http://schemas.microsoft.com/office/drawing/2014/main" id="{59EB892C-C2E0-0830-78B2-3EFC0FAC6600}"/>
              </a:ext>
            </a:extLst>
          </p:cNvPr>
          <p:cNvSpPr/>
          <p:nvPr/>
        </p:nvSpPr>
        <p:spPr>
          <a:xfrm>
            <a:off x="9937194" y="5252085"/>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Installation and maintenance packages for a premium experience.</a:t>
            </a:r>
            <a:endParaRPr lang="en-US" sz="1750" dirty="0"/>
          </a:p>
        </p:txBody>
      </p:sp>
      <p:pic>
        <p:nvPicPr>
          <p:cNvPr id="13" name="Image 4" descr="preencoded.png">
            <a:extLst>
              <a:ext uri="{FF2B5EF4-FFF2-40B4-BE49-F238E27FC236}">
                <a16:creationId xmlns:a16="http://schemas.microsoft.com/office/drawing/2014/main" id="{00828C27-316E-05FF-1B59-38FE34630DE9}"/>
              </a:ext>
            </a:extLst>
          </p:cNvPr>
          <p:cNvPicPr>
            <a:picLocks noChangeAspect="1"/>
          </p:cNvPicPr>
          <p:nvPr/>
        </p:nvPicPr>
        <p:blipFill>
          <a:blip r:embed="rId6">
            <a:duotone>
              <a:prstClr val="black"/>
              <a:schemeClr val="accent6">
                <a:lumMod val="40000"/>
                <a:lumOff val="60000"/>
                <a:tint val="45000"/>
                <a:satMod val="400000"/>
              </a:schemeClr>
            </a:duotone>
          </a:blip>
          <a:stretch>
            <a:fillRect/>
          </a:stretch>
        </p:blipFill>
        <p:spPr>
          <a:xfrm>
            <a:off x="5029676" y="1766411"/>
            <a:ext cx="4571048" cy="4571048"/>
          </a:xfrm>
          <a:prstGeom prst="rect">
            <a:avLst/>
          </a:prstGeom>
        </p:spPr>
      </p:pic>
      <p:pic>
        <p:nvPicPr>
          <p:cNvPr id="14" name="Image 5" descr="preencoded.png">
            <a:extLst>
              <a:ext uri="{FF2B5EF4-FFF2-40B4-BE49-F238E27FC236}">
                <a16:creationId xmlns:a16="http://schemas.microsoft.com/office/drawing/2014/main" id="{9A46D4EA-0849-B5EC-D320-BA5B3312BCF6}"/>
              </a:ext>
            </a:extLst>
          </p:cNvPr>
          <p:cNvPicPr>
            <a:picLocks noChangeAspect="1"/>
          </p:cNvPicPr>
          <p:nvPr/>
        </p:nvPicPr>
        <p:blipFill>
          <a:blip r:embed="rId7">
            <a:duotone>
              <a:prstClr val="black"/>
              <a:schemeClr val="accent6">
                <a:lumMod val="75000"/>
                <a:tint val="45000"/>
                <a:satMod val="400000"/>
              </a:schemeClr>
            </a:duotone>
          </a:blip>
          <a:stretch>
            <a:fillRect/>
          </a:stretch>
        </p:blipFill>
        <p:spPr>
          <a:xfrm>
            <a:off x="8067199" y="5151001"/>
            <a:ext cx="335637" cy="419576"/>
          </a:xfrm>
          <a:prstGeom prst="rect">
            <a:avLst/>
          </a:prstGeom>
        </p:spPr>
      </p:pic>
      <p:sp>
        <p:nvSpPr>
          <p:cNvPr id="15" name="Text 7">
            <a:extLst>
              <a:ext uri="{FF2B5EF4-FFF2-40B4-BE49-F238E27FC236}">
                <a16:creationId xmlns:a16="http://schemas.microsoft.com/office/drawing/2014/main" id="{A3442972-9F39-0E62-EEE9-F5C6D36CA4E9}"/>
              </a:ext>
            </a:extLst>
          </p:cNvPr>
          <p:cNvSpPr/>
          <p:nvPr/>
        </p:nvSpPr>
        <p:spPr>
          <a:xfrm>
            <a:off x="1889046" y="4767143"/>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1D4F10"/>
                </a:solidFill>
                <a:latin typeface="Alice" pitchFamily="34" charset="0"/>
                <a:ea typeface="Alice" pitchFamily="34" charset="-122"/>
                <a:cs typeface="Alice" pitchFamily="34" charset="-120"/>
              </a:rPr>
              <a:t>App</a:t>
            </a:r>
            <a:endParaRPr lang="en-US" sz="2200" dirty="0">
              <a:solidFill>
                <a:srgbClr val="1D4F10"/>
              </a:solidFill>
            </a:endParaRPr>
          </a:p>
        </p:txBody>
      </p:sp>
      <p:sp>
        <p:nvSpPr>
          <p:cNvPr id="16" name="Text 8">
            <a:extLst>
              <a:ext uri="{FF2B5EF4-FFF2-40B4-BE49-F238E27FC236}">
                <a16:creationId xmlns:a16="http://schemas.microsoft.com/office/drawing/2014/main" id="{8D6EF3F1-3879-3896-1C67-8D31EB116CA0}"/>
              </a:ext>
            </a:extLst>
          </p:cNvPr>
          <p:cNvSpPr/>
          <p:nvPr/>
        </p:nvSpPr>
        <p:spPr>
          <a:xfrm>
            <a:off x="785098" y="5252085"/>
            <a:ext cx="3908107" cy="717709"/>
          </a:xfrm>
          <a:prstGeom prst="rect">
            <a:avLst/>
          </a:prstGeom>
          <a:noFill/>
          <a:ln/>
        </p:spPr>
        <p:txBody>
          <a:bodyPr wrap="square" lIns="0" tIns="0" rIns="0" bIns="0" rtlCol="0" anchor="t"/>
          <a:lstStyle/>
          <a:p>
            <a:pPr marL="0" indent="0" algn="r">
              <a:lnSpc>
                <a:spcPts val="2800"/>
              </a:lnSpc>
              <a:buNone/>
            </a:pPr>
            <a:r>
              <a:rPr lang="en-US" sz="1750" dirty="0">
                <a:solidFill>
                  <a:srgbClr val="2C2821"/>
                </a:solidFill>
                <a:latin typeface="Lora" pitchFamily="34" charset="0"/>
                <a:ea typeface="Lora" pitchFamily="34" charset="-122"/>
                <a:cs typeface="Lora" pitchFamily="34" charset="-120"/>
              </a:rPr>
              <a:t>Premium features via in-app purchases.</a:t>
            </a:r>
            <a:endParaRPr lang="en-US" sz="1750" dirty="0"/>
          </a:p>
        </p:txBody>
      </p:sp>
      <p:pic>
        <p:nvPicPr>
          <p:cNvPr id="17" name="Image 6" descr="preencoded.png">
            <a:extLst>
              <a:ext uri="{FF2B5EF4-FFF2-40B4-BE49-F238E27FC236}">
                <a16:creationId xmlns:a16="http://schemas.microsoft.com/office/drawing/2014/main" id="{9E0D1B03-22B3-DE75-4EF7-214B16A8FC5D}"/>
              </a:ext>
            </a:extLst>
          </p:cNvPr>
          <p:cNvPicPr>
            <a:picLocks noChangeAspect="1"/>
          </p:cNvPicPr>
          <p:nvPr/>
        </p:nvPicPr>
        <p:blipFill>
          <a:blip r:embed="rId8">
            <a:duotone>
              <a:prstClr val="black"/>
              <a:schemeClr val="accent6">
                <a:lumMod val="40000"/>
                <a:lumOff val="60000"/>
                <a:tint val="45000"/>
                <a:satMod val="400000"/>
              </a:schemeClr>
            </a:duotone>
          </a:blip>
          <a:stretch>
            <a:fillRect/>
          </a:stretch>
        </p:blipFill>
        <p:spPr>
          <a:xfrm>
            <a:off x="5029676" y="1766411"/>
            <a:ext cx="4571048" cy="4571048"/>
          </a:xfrm>
          <a:prstGeom prst="rect">
            <a:avLst/>
          </a:prstGeom>
        </p:spPr>
      </p:pic>
      <p:pic>
        <p:nvPicPr>
          <p:cNvPr id="18" name="Image 7" descr="preencoded.png">
            <a:extLst>
              <a:ext uri="{FF2B5EF4-FFF2-40B4-BE49-F238E27FC236}">
                <a16:creationId xmlns:a16="http://schemas.microsoft.com/office/drawing/2014/main" id="{2CDF971F-715F-52FC-BFB8-907482B74F10}"/>
              </a:ext>
            </a:extLst>
          </p:cNvPr>
          <p:cNvPicPr>
            <a:picLocks noChangeAspect="1"/>
          </p:cNvPicPr>
          <p:nvPr/>
        </p:nvPicPr>
        <p:blipFill>
          <a:blip r:embed="rId9">
            <a:duotone>
              <a:prstClr val="black"/>
              <a:schemeClr val="accent6">
                <a:lumMod val="75000"/>
                <a:tint val="45000"/>
                <a:satMod val="400000"/>
              </a:schemeClr>
            </a:duotone>
          </a:blip>
          <a:stretch>
            <a:fillRect/>
          </a:stretch>
        </p:blipFill>
        <p:spPr>
          <a:xfrm>
            <a:off x="5838349" y="4762024"/>
            <a:ext cx="335637" cy="419576"/>
          </a:xfrm>
          <a:prstGeom prst="rect">
            <a:avLst/>
          </a:prstGeom>
        </p:spPr>
      </p:pic>
      <p:sp>
        <p:nvSpPr>
          <p:cNvPr id="19" name="Text 9">
            <a:extLst>
              <a:ext uri="{FF2B5EF4-FFF2-40B4-BE49-F238E27FC236}">
                <a16:creationId xmlns:a16="http://schemas.microsoft.com/office/drawing/2014/main" id="{621FFA39-AB7B-ACAB-2C11-F6AF5056E208}"/>
              </a:ext>
            </a:extLst>
          </p:cNvPr>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2C2821"/>
                </a:solidFill>
                <a:latin typeface="Lora" pitchFamily="34" charset="0"/>
                <a:ea typeface="Lora" pitchFamily="34" charset="-122"/>
                <a:cs typeface="Lora" pitchFamily="34" charset="-120"/>
              </a:rPr>
              <a:t>Our revenue model is based on a combination of direct sales, subscription services, and premium support offerings. Our pricing strategy is competitive, with tiered options to cater to a wide range of customers. Our scaling plans include expanding our product line, establishing strategic partnerships with retailers, and entering new geographic markets.</a:t>
            </a:r>
            <a:endParaRPr lang="en-US" sz="1750" dirty="0"/>
          </a:p>
        </p:txBody>
      </p:sp>
      <p:pic>
        <p:nvPicPr>
          <p:cNvPr id="21" name="Picture 20">
            <a:extLst>
              <a:ext uri="{FF2B5EF4-FFF2-40B4-BE49-F238E27FC236}">
                <a16:creationId xmlns:a16="http://schemas.microsoft.com/office/drawing/2014/main" id="{FD4FD503-6B7E-4D91-3A7F-E1CB0CE4F919}"/>
              </a:ext>
            </a:extLst>
          </p:cNvPr>
          <p:cNvPicPr>
            <a:picLocks noChangeAspect="1"/>
          </p:cNvPicPr>
          <p:nvPr/>
        </p:nvPicPr>
        <p:blipFill>
          <a:blip r:embed="rId10"/>
          <a:stretch>
            <a:fillRect/>
          </a:stretch>
        </p:blipFill>
        <p:spPr>
          <a:xfrm>
            <a:off x="10731500" y="-2384934"/>
            <a:ext cx="3898900" cy="4315235"/>
          </a:xfrm>
          <a:prstGeom prst="rect">
            <a:avLst/>
          </a:prstGeom>
        </p:spPr>
      </p:pic>
      <p:sp>
        <p:nvSpPr>
          <p:cNvPr id="22" name="Rectangle 21">
            <a:extLst>
              <a:ext uri="{FF2B5EF4-FFF2-40B4-BE49-F238E27FC236}">
                <a16:creationId xmlns:a16="http://schemas.microsoft.com/office/drawing/2014/main" id="{B0B5C887-55CA-2F44-9660-C8C421A6B3FA}"/>
              </a:ext>
            </a:extLst>
          </p:cNvPr>
          <p:cNvSpPr/>
          <p:nvPr/>
        </p:nvSpPr>
        <p:spPr>
          <a:xfrm>
            <a:off x="0" y="7936155"/>
            <a:ext cx="146304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081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2229</TotalTime>
  <Words>3863</Words>
  <Application>Microsoft Macintosh PowerPoint</Application>
  <PresentationFormat>Custom</PresentationFormat>
  <Paragraphs>837</Paragraphs>
  <Slides>39</Slides>
  <Notes>12</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39</vt:i4>
      </vt:variant>
    </vt:vector>
  </HeadingPairs>
  <TitlesOfParts>
    <vt:vector size="54" baseType="lpstr">
      <vt:lpstr>Roboto</vt:lpstr>
      <vt:lpstr>Fira Sans Extra Condensed Medium</vt:lpstr>
      <vt:lpstr>DM Sans Semi Bold</vt:lpstr>
      <vt:lpstr>Lora</vt:lpstr>
      <vt:lpstr>Raleway</vt:lpstr>
      <vt:lpstr>Wingdings</vt:lpstr>
      <vt:lpstr>Calibri</vt:lpstr>
      <vt:lpstr>Inter Medium</vt:lpstr>
      <vt:lpstr>Fira Sans Extra Condensed</vt:lpstr>
      <vt:lpstr>Century Schoolbook</vt:lpstr>
      <vt:lpstr>Aptos</vt:lpstr>
      <vt:lpstr>Alice</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Kumar, Utkarsh</cp:lastModifiedBy>
  <cp:revision>5</cp:revision>
  <dcterms:created xsi:type="dcterms:W3CDTF">2025-03-20T08:15:44Z</dcterms:created>
  <dcterms:modified xsi:type="dcterms:W3CDTF">2025-03-21T21:25:01Z</dcterms:modified>
</cp:coreProperties>
</file>